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858" r:id="rId3"/>
    <p:sldId id="2147470251" r:id="rId4"/>
    <p:sldId id="2147470243" r:id="rId5"/>
    <p:sldId id="2147470252" r:id="rId6"/>
    <p:sldId id="2147470254" r:id="rId7"/>
    <p:sldId id="2147470245" r:id="rId8"/>
    <p:sldId id="2147470246" r:id="rId9"/>
    <p:sldId id="2147470248" r:id="rId10"/>
    <p:sldId id="2147470253" r:id="rId11"/>
    <p:sldId id="2147470256" r:id="rId12"/>
    <p:sldId id="2147470257" r:id="rId13"/>
    <p:sldId id="2147470258" r:id="rId14"/>
    <p:sldId id="2147470255" r:id="rId15"/>
    <p:sldId id="2147470247" r:id="rId16"/>
    <p:sldId id="2147470250" r:id="rId17"/>
    <p:sldId id="2147470259" r:id="rId18"/>
    <p:sldId id="2147470262" r:id="rId19"/>
    <p:sldId id="2147470263" r:id="rId20"/>
    <p:sldId id="2147470264" r:id="rId21"/>
    <p:sldId id="2147470265" r:id="rId22"/>
    <p:sldId id="2147470270" r:id="rId23"/>
    <p:sldId id="283" r:id="rId24"/>
    <p:sldId id="2147470267" r:id="rId25"/>
    <p:sldId id="2147470268" r:id="rId26"/>
    <p:sldId id="2147470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4830"/>
  </p:normalViewPr>
  <p:slideViewPr>
    <p:cSldViewPr snapToGrid="0">
      <p:cViewPr varScale="1">
        <p:scale>
          <a:sx n="121" d="100"/>
          <a:sy n="121" d="100"/>
        </p:scale>
        <p:origin x="140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58BE3-4740-4102-B980-89D5C9FF14D0}" type="datetimeFigureOut">
              <a:rPr lang="en-US" smtClean="0"/>
              <a:t>2/22/25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3DFB1-1EC2-438B-8753-F2E7F7D3CAE2}" type="slidenum">
              <a:rPr lang="en-US" smtClean="0"/>
              <a:t>‹#›</a:t>
            </a:fld>
            <a:endParaRPr lang="en-US"/>
          </a:p>
        </p:txBody>
      </p:sp>
    </p:spTree>
    <p:extLst>
      <p:ext uri="{BB962C8B-B14F-4D97-AF65-F5344CB8AC3E}">
        <p14:creationId xmlns:p14="http://schemas.microsoft.com/office/powerpoint/2010/main" val="396261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a:t>
            </a:fld>
            <a:endParaRPr lang="en-US" dirty="0">
              <a:solidFill>
                <a:prstClr val="black"/>
              </a:solidFill>
            </a:endParaRPr>
          </a:p>
        </p:txBody>
      </p:sp>
    </p:spTree>
    <p:extLst>
      <p:ext uri="{BB962C8B-B14F-4D97-AF65-F5344CB8AC3E}">
        <p14:creationId xmlns:p14="http://schemas.microsoft.com/office/powerpoint/2010/main" val="387174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87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76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13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487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3DFB1-1EC2-438B-8753-F2E7F7D3CA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5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0BC748-7423-4B8F-8513-C36AB923CCEB}"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82390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202711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1327418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Footer Placeholder 1"/>
          <p:cNvSpPr>
            <a:spLocks noGrp="1"/>
          </p:cNvSpPr>
          <p:nvPr>
            <p:ph type="ftr" sz="quarter" idx="3"/>
          </p:nvPr>
        </p:nvSpPr>
        <p:spPr>
          <a:xfrm>
            <a:off x="4876800" y="6553635"/>
            <a:ext cx="380039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endParaRPr lang="en-US" dirty="0"/>
          </a:p>
        </p:txBody>
      </p:sp>
      <p:sp>
        <p:nvSpPr>
          <p:cNvPr id="8" name="Text Placeholder 2"/>
          <p:cNvSpPr>
            <a:spLocks noGrp="1"/>
          </p:cNvSpPr>
          <p:nvPr>
            <p:ph type="body" sz="quarter" idx="13" hasCustomPrompt="1"/>
          </p:nvPr>
        </p:nvSpPr>
        <p:spPr>
          <a:xfrm>
            <a:off x="3543483" y="2609836"/>
            <a:ext cx="5806501" cy="968848"/>
          </a:xfrm>
          <a:prstGeom prst="rect">
            <a:avLst/>
          </a:prstGeom>
        </p:spPr>
        <p:txBody>
          <a:bodyPr lIns="121899" tIns="81240" rIns="162482" bIns="81240">
            <a:noAutofit/>
          </a:bodyPr>
          <a:lstStyle>
            <a:lvl1pPr marL="0" indent="0">
              <a:buFont typeface="Arial" panose="020B0604020202020204" pitchFamily="34" charset="0"/>
              <a:buNone/>
              <a:defRPr sz="3200" b="0" baseline="0">
                <a:solidFill>
                  <a:schemeClr val="tx1">
                    <a:lumMod val="75000"/>
                  </a:schemeClr>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9" name="Subtitle 2"/>
          <p:cNvSpPr>
            <a:spLocks noGrp="1"/>
          </p:cNvSpPr>
          <p:nvPr>
            <p:ph type="subTitle" idx="1" hasCustomPrompt="1"/>
          </p:nvPr>
        </p:nvSpPr>
        <p:spPr>
          <a:xfrm>
            <a:off x="569662" y="5114996"/>
            <a:ext cx="5806501" cy="692595"/>
          </a:xfrm>
          <a:prstGeom prst="rect">
            <a:avLst/>
          </a:prstGeom>
        </p:spPr>
        <p:txBody>
          <a:bodyPr lIns="162482" tIns="81240" rIns="162482" bIns="81240" anchor="t" anchorCtr="0">
            <a:noAutofit/>
          </a:bodyPr>
          <a:lstStyle>
            <a:lvl1pPr marL="0" indent="0" algn="l">
              <a:lnSpc>
                <a:spcPts val="2666"/>
              </a:lnSpc>
              <a:spcBef>
                <a:spcPts val="0"/>
              </a:spcBef>
              <a:buNone/>
              <a:defRPr sz="2100" b="0" i="0">
                <a:solidFill>
                  <a:schemeClr val="tx1">
                    <a:lumMod val="50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p:txBody>
      </p:sp>
      <p:sp>
        <p:nvSpPr>
          <p:cNvPr id="10" name="Text Placeholder 3"/>
          <p:cNvSpPr>
            <a:spLocks noGrp="1"/>
          </p:cNvSpPr>
          <p:nvPr>
            <p:ph type="body" sz="quarter" idx="14" hasCustomPrompt="1"/>
          </p:nvPr>
        </p:nvSpPr>
        <p:spPr>
          <a:xfrm>
            <a:off x="3543483" y="832880"/>
            <a:ext cx="5806501"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lumMod val="75000"/>
                  </a:schemeClr>
                </a:solidFill>
                <a:latin typeface="+mj-lt"/>
              </a:defRPr>
            </a:lvl1pPr>
          </a:lstStyle>
          <a:p>
            <a:pPr>
              <a:buClrTx/>
              <a:buSzTx/>
            </a:pPr>
            <a:r>
              <a:rPr lang="en-US" kern="0" dirty="0"/>
              <a:t>PRESENTATION TITLE</a:t>
            </a:r>
          </a:p>
        </p:txBody>
      </p:sp>
      <p:cxnSp>
        <p:nvCxnSpPr>
          <p:cNvPr id="3" name="Straight Connector 2"/>
          <p:cNvCxnSpPr/>
          <p:nvPr userDrawn="1"/>
        </p:nvCxnSpPr>
        <p:spPr>
          <a:xfrm>
            <a:off x="0" y="1436038"/>
            <a:ext cx="4295839" cy="279229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V="1">
            <a:off x="4295839" y="2790758"/>
            <a:ext cx="7896161" cy="143757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997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slide">
    <p:bg>
      <p:bgPr>
        <a:solidFill>
          <a:schemeClr val="bg1"/>
        </a:solidFill>
        <a:effectLst/>
      </p:bgPr>
    </p:bg>
    <p:spTree>
      <p:nvGrpSpPr>
        <p:cNvPr id="1" name=""/>
        <p:cNvGrpSpPr/>
        <p:nvPr/>
      </p:nvGrpSpPr>
      <p:grpSpPr>
        <a:xfrm>
          <a:off x="0" y="0"/>
          <a:ext cx="0" cy="0"/>
          <a:chOff x="0" y="0"/>
          <a:chExt cx="0" cy="0"/>
        </a:xfrm>
      </p:grpSpPr>
      <p:sp>
        <p:nvSpPr>
          <p:cNvPr id="4" name="Text Placeholder 7"/>
          <p:cNvSpPr>
            <a:spLocks noGrp="1"/>
          </p:cNvSpPr>
          <p:nvPr userDrawn="1">
            <p:ph type="body" sz="quarter" idx="12"/>
          </p:nvPr>
        </p:nvSpPr>
        <p:spPr bwMode="white">
          <a:xfrm>
            <a:off x="614479" y="2171236"/>
            <a:ext cx="9684860"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rgbClr val="002060"/>
                </a:solidFill>
              </a:defRPr>
            </a:lvl1pPr>
            <a:lvl5pPr marL="1371360" indent="0">
              <a:buNone/>
              <a:defRPr/>
            </a:lvl5pPr>
          </a:lstStyle>
          <a:p>
            <a:pPr lvl="0"/>
            <a:r>
              <a:rPr lang="en-US" dirty="0"/>
              <a:t>Click to edit Master text styles</a:t>
            </a:r>
          </a:p>
        </p:txBody>
      </p:sp>
      <p:sp>
        <p:nvSpPr>
          <p:cNvPr id="29" name="Text Placeholder 7"/>
          <p:cNvSpPr>
            <a:spLocks noGrp="1"/>
          </p:cNvSpPr>
          <p:nvPr>
            <p:ph type="body" sz="quarter" idx="16" hasCustomPrompt="1"/>
          </p:nvPr>
        </p:nvSpPr>
        <p:spPr bwMode="white">
          <a:xfrm>
            <a:off x="614479" y="1306288"/>
            <a:ext cx="9684860" cy="891075"/>
          </a:xfrm>
          <a:prstGeom prst="rect">
            <a:avLst/>
          </a:prstGeom>
        </p:spPr>
        <p:txBody>
          <a:bodyPr anchor="t" anchorCtr="0">
            <a:norm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a:t>Edit #</a:t>
            </a:r>
          </a:p>
        </p:txBody>
      </p:sp>
    </p:spTree>
    <p:extLst>
      <p:ext uri="{BB962C8B-B14F-4D97-AF65-F5344CB8AC3E}">
        <p14:creationId xmlns:p14="http://schemas.microsoft.com/office/powerpoint/2010/main" val="2761932230"/>
      </p:ext>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0BC748-7423-4B8F-8513-C36AB923CCEB}"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632010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p:cNvPicPr>
          <p:nvPr userDrawn="1"/>
        </p:nvPicPr>
        <p:blipFill>
          <a:blip r:embed="rId2">
            <a:duotone>
              <a:schemeClr val="accent1">
                <a:shade val="45000"/>
                <a:satMod val="135000"/>
              </a:schemeClr>
              <a:prstClr val="white"/>
            </a:duotone>
          </a:blip>
          <a:stretch>
            <a:fillRect/>
          </a:stretch>
        </p:blipFill>
        <p:spPr>
          <a:xfrm>
            <a:off x="14745" y="398"/>
            <a:ext cx="12282818" cy="6857602"/>
          </a:xfrm>
          <a:prstGeom prst="rect">
            <a:avLst/>
          </a:prstGeom>
          <a:gradFill>
            <a:gsLst>
              <a:gs pos="0">
                <a:schemeClr val="accent1">
                  <a:lumMod val="5000"/>
                  <a:lumOff val="95000"/>
                  <a:alpha val="49000"/>
                </a:schemeClr>
              </a:gs>
              <a:gs pos="74000">
                <a:schemeClr val="accent1">
                  <a:lumMod val="45000"/>
                  <a:lumOff val="55000"/>
                  <a:alpha val="57000"/>
                </a:schemeClr>
              </a:gs>
              <a:gs pos="83000">
                <a:schemeClr val="accent1">
                  <a:lumMod val="45000"/>
                  <a:lumOff val="55000"/>
                  <a:alpha val="30000"/>
                </a:schemeClr>
              </a:gs>
              <a:gs pos="100000">
                <a:schemeClr val="accent1">
                  <a:lumMod val="30000"/>
                  <a:lumOff val="70000"/>
                  <a:alpha val="35000"/>
                </a:schemeClr>
              </a:gs>
            </a:gsLst>
            <a:lin ang="5400000" scaled="1"/>
          </a:gradFill>
        </p:spPr>
      </p:pic>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BC748-7423-4B8F-8513-C36AB923CCEB}"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4218280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0BC748-7423-4B8F-8513-C36AB923CCEB}"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609720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0BC748-7423-4B8F-8513-C36AB923CCEB}" type="datetimeFigureOut">
              <a:rPr lang="en-US" smtClean="0"/>
              <a:t>2/22/25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208195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963" y="-156520"/>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D0BC748-7423-4B8F-8513-C36AB923CCEB}" type="datetimeFigureOut">
              <a:rPr lang="en-US" smtClean="0"/>
              <a:t>2/22/25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234336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BC748-7423-4B8F-8513-C36AB923CCEB}" type="datetimeFigureOut">
              <a:rPr lang="en-US" smtClean="0"/>
              <a:t>2/22/25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96629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C748-7423-4B8F-8513-C36AB923CCEB}"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330729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C748-7423-4B8F-8513-C36AB923CCEB}"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C79B9-00C3-4BB8-8DA9-8BA2C589BE39}" type="slidenum">
              <a:rPr lang="en-US" smtClean="0"/>
              <a:t>‹#›</a:t>
            </a:fld>
            <a:endParaRPr lang="en-US"/>
          </a:p>
        </p:txBody>
      </p:sp>
    </p:spTree>
    <p:extLst>
      <p:ext uri="{BB962C8B-B14F-4D97-AF65-F5344CB8AC3E}">
        <p14:creationId xmlns:p14="http://schemas.microsoft.com/office/powerpoint/2010/main" val="780918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BC748-7423-4B8F-8513-C36AB923CCEB}" type="datetimeFigureOut">
              <a:rPr lang="en-US" smtClean="0"/>
              <a:t>2/22/25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C79B9-00C3-4BB8-8DA9-8BA2C589BE39}" type="slidenum">
              <a:rPr lang="en-US" smtClean="0"/>
              <a:t>‹#›</a:t>
            </a:fld>
            <a:endParaRPr lang="en-US"/>
          </a:p>
        </p:txBody>
      </p:sp>
      <p:sp>
        <p:nvSpPr>
          <p:cNvPr id="7" name="AutoShape 2" descr="Image result for background"/>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975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creativecommons.org/licenses/by-nc/3.0/" TargetMode="External"/><Relationship Id="rId5" Type="http://schemas.openxmlformats.org/officeDocument/2006/relationships/hyperlink" Target="https://freepngimg.com/png/35006-cactus-clip-art"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jpg"/><Relationship Id="rId7" Type="http://schemas.openxmlformats.org/officeDocument/2006/relationships/hyperlink" Target="https://citizentruth.org/has-the-us-already-declared-a-cyber-war-on-ira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hyperlink" Target="https://www.security-insider.de/ciso-aufgaben-lassen-sich-nicht-mehr-nebenbei-erfuellen-a-747041/" TargetMode="External"/><Relationship Id="rId5" Type="http://schemas.openxmlformats.org/officeDocument/2006/relationships/hyperlink" Target="https://creativecommons.org/licenses/by/3.0/" TargetMode="External"/><Relationship Id="rId10" Type="http://schemas.openxmlformats.org/officeDocument/2006/relationships/image" Target="../media/image19.jpg"/><Relationship Id="rId4" Type="http://schemas.openxmlformats.org/officeDocument/2006/relationships/hyperlink" Target="https://www.mynextmove.org/vets/profile/summary/15-1122.00" TargetMode="External"/><Relationship Id="rId9" Type="http://schemas.openxmlformats.org/officeDocument/2006/relationships/hyperlink" Target="https://www.pexels.com/photo/ideas-whiteboard-person-working-736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4.jpg"/><Relationship Id="rId7" Type="http://schemas.openxmlformats.org/officeDocument/2006/relationships/hyperlink" Target="https://www.wired.it/economia/finanza/2019/01/17/hacker-dati-borsa-new-yor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hyperlink" Target="https://www.wallpaperflare.com/search?wallpaper=cybersecurity" TargetMode="External"/><Relationship Id="rId5" Type="http://schemas.openxmlformats.org/officeDocument/2006/relationships/hyperlink" Target="https://creativecommons.org/licenses/by-nd/3.0/" TargetMode="External"/><Relationship Id="rId10" Type="http://schemas.openxmlformats.org/officeDocument/2006/relationships/image" Target="../media/image7.jpg"/><Relationship Id="rId4" Type="http://schemas.openxmlformats.org/officeDocument/2006/relationships/hyperlink" Target="http://whydyoueatthat.wordpress.com/2011/12/21/day-21-stollen/" TargetMode="External"/><Relationship Id="rId9" Type="http://schemas.openxmlformats.org/officeDocument/2006/relationships/hyperlink" Target="https://www.technollama.co.uk/anonymous-cant-defeat-islamic-state-but-heres-what-it-could-achie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188971" y="438482"/>
            <a:ext cx="6561697" cy="1286772"/>
          </a:xfrm>
        </p:spPr>
        <p:txBody>
          <a:bodyPr/>
          <a:lstStyle/>
          <a:p>
            <a:pPr>
              <a:spcAft>
                <a:spcPts val="600"/>
              </a:spcAft>
            </a:pPr>
            <a:r>
              <a:rPr lang="en-US" b="0" dirty="0"/>
              <a:t>Cyber Security Investment Strategies: Making the Most of What you Have</a:t>
            </a:r>
            <a:endParaRPr lang="en-US" sz="3200" b="0" dirty="0">
              <a:cs typeface="DINOT" pitchFamily="34" charset="0"/>
            </a:endParaRPr>
          </a:p>
          <a:p>
            <a:endParaRPr lang="en-US" sz="3200" dirty="0">
              <a:cs typeface="DINOT" pitchFamily="34" charset="0"/>
            </a:endParaRPr>
          </a:p>
        </p:txBody>
      </p:sp>
      <p:sp>
        <p:nvSpPr>
          <p:cNvPr id="5" name="TextBox 4"/>
          <p:cNvSpPr txBox="1"/>
          <p:nvPr/>
        </p:nvSpPr>
        <p:spPr bwMode="auto">
          <a:xfrm>
            <a:off x="490403" y="4806504"/>
            <a:ext cx="8641546" cy="1458430"/>
          </a:xfrm>
          <a:prstGeom prst="rect">
            <a:avLst/>
          </a:prstGeom>
          <a:noFill/>
          <a:ln>
            <a:noFill/>
          </a:ln>
          <a:effectLst/>
        </p:spPr>
        <p:txBody>
          <a:bodyPr vert="horz" wrap="square" lIns="121883" tIns="60941" rIns="121883" bIns="60941" numCol="1" rtlCol="0" anchor="t" anchorCtr="0" compatLnSpc="1">
            <a:prstTxWarp prst="textNoShape">
              <a:avLst/>
            </a:prstTxWarp>
            <a:noAutofit/>
          </a:bodyPr>
          <a:lstStyle/>
          <a:p>
            <a:endParaRPr lang="en-US" sz="600" b="1" kern="0" dirty="0">
              <a:latin typeface="Garamond" panose="02020404030301010803" pitchFamily="18" charset="0"/>
            </a:endParaRPr>
          </a:p>
          <a:p>
            <a:r>
              <a:rPr lang="en-US" sz="1400" b="1" kern="0" dirty="0">
                <a:latin typeface="Garamond" panose="02020404030301010803" pitchFamily="18" charset="0"/>
              </a:rPr>
              <a:t>David Richards</a:t>
            </a:r>
          </a:p>
          <a:p>
            <a:r>
              <a:rPr lang="en-US" sz="1400" b="1" kern="0" dirty="0">
                <a:latin typeface="Garamond" panose="02020404030301010803" pitchFamily="18" charset="0"/>
              </a:rPr>
              <a:t>@</a:t>
            </a:r>
            <a:r>
              <a:rPr lang="en-US" sz="1400" b="1" kern="0" dirty="0" err="1">
                <a:latin typeface="Garamond" panose="02020404030301010803" pitchFamily="18" charset="0"/>
              </a:rPr>
              <a:t>Whereduck</a:t>
            </a:r>
            <a:endParaRPr lang="en-US" sz="1400" b="1" kern="0" dirty="0">
              <a:latin typeface="Garamond" panose="02020404030301010803" pitchFamily="18" charset="0"/>
            </a:endParaRPr>
          </a:p>
          <a:p>
            <a:endParaRPr lang="en-US" sz="1400" b="1" kern="0" dirty="0">
              <a:latin typeface="Garamond" panose="02020404030301010803" pitchFamily="18" charset="0"/>
            </a:endParaRPr>
          </a:p>
          <a:p>
            <a:r>
              <a:rPr lang="en-US" sz="1400" b="1" kern="0" dirty="0">
                <a:latin typeface="Garamond" panose="02020404030301010803" pitchFamily="18" charset="0"/>
              </a:rPr>
              <a:t>Mike Manrod</a:t>
            </a:r>
          </a:p>
          <a:p>
            <a:r>
              <a:rPr lang="en-US" sz="1400" b="1" kern="0" dirty="0">
                <a:latin typeface="Garamond" panose="02020404030301010803" pitchFamily="18" charset="0"/>
              </a:rPr>
              <a:t>@CroodSolutions </a:t>
            </a:r>
          </a:p>
          <a:p>
            <a:r>
              <a:rPr lang="en-US" sz="1400" b="1" kern="0" dirty="0">
                <a:latin typeface="Garamond" panose="02020404030301010803" pitchFamily="18" charset="0"/>
              </a:rPr>
              <a:t> </a:t>
            </a:r>
          </a:p>
        </p:txBody>
      </p:sp>
      <p:pic>
        <p:nvPicPr>
          <p:cNvPr id="9" name="Picture 8">
            <a:extLst>
              <a:ext uri="{FF2B5EF4-FFF2-40B4-BE49-F238E27FC236}">
                <a16:creationId xmlns:a16="http://schemas.microsoft.com/office/drawing/2014/main" id="{8A9D9644-F1A1-AA23-2EAB-A170A872157E}"/>
              </a:ext>
            </a:extLst>
          </p:cNvPr>
          <p:cNvPicPr>
            <a:picLocks noChangeAspect="1"/>
          </p:cNvPicPr>
          <p:nvPr/>
        </p:nvPicPr>
        <p:blipFill>
          <a:blip r:embed="rId3"/>
          <a:stretch>
            <a:fillRect/>
          </a:stretch>
        </p:blipFill>
        <p:spPr>
          <a:xfrm>
            <a:off x="10806022" y="593078"/>
            <a:ext cx="951511" cy="977580"/>
          </a:xfrm>
          <a:prstGeom prst="rect">
            <a:avLst/>
          </a:prstGeom>
        </p:spPr>
      </p:pic>
      <p:pic>
        <p:nvPicPr>
          <p:cNvPr id="10" name="Picture 9" descr="A green cactus with spikes&#10;&#10;Description automatically generated">
            <a:extLst>
              <a:ext uri="{FF2B5EF4-FFF2-40B4-BE49-F238E27FC236}">
                <a16:creationId xmlns:a16="http://schemas.microsoft.com/office/drawing/2014/main" id="{B4E66D3C-C3BA-0740-6BD6-80CA49CEE24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36022" y="3651370"/>
            <a:ext cx="2540000" cy="2540000"/>
          </a:xfrm>
          <a:prstGeom prst="rect">
            <a:avLst/>
          </a:prstGeom>
        </p:spPr>
      </p:pic>
      <p:sp>
        <p:nvSpPr>
          <p:cNvPr id="11" name="TextBox 10">
            <a:extLst>
              <a:ext uri="{FF2B5EF4-FFF2-40B4-BE49-F238E27FC236}">
                <a16:creationId xmlns:a16="http://schemas.microsoft.com/office/drawing/2014/main" id="{14BFCFC5-CFE2-C7CE-4124-82E3052126E9}"/>
              </a:ext>
            </a:extLst>
          </p:cNvPr>
          <p:cNvSpPr txBox="1"/>
          <p:nvPr/>
        </p:nvSpPr>
        <p:spPr>
          <a:xfrm>
            <a:off x="9536022" y="6191370"/>
            <a:ext cx="2540000" cy="369332"/>
          </a:xfrm>
          <a:prstGeom prst="rect">
            <a:avLst/>
          </a:prstGeom>
          <a:noFill/>
        </p:spPr>
        <p:txBody>
          <a:bodyPr wrap="square" rtlCol="0">
            <a:spAutoFit/>
          </a:bodyPr>
          <a:lstStyle/>
          <a:p>
            <a:r>
              <a:rPr lang="en-US" sz="900">
                <a:hlinkClick r:id="rId5" tooltip="https://freepngimg.com/png/35006-cactus-clip-art"/>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20542086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531EB-8086-16B2-88A1-367F69B8A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E101B-98F3-792A-5FB8-556EA04F0EE1}"/>
              </a:ext>
            </a:extLst>
          </p:cNvPr>
          <p:cNvSpPr>
            <a:spLocks noGrp="1"/>
          </p:cNvSpPr>
          <p:nvPr>
            <p:ph type="ctrTitle"/>
          </p:nvPr>
        </p:nvSpPr>
        <p:spPr>
          <a:xfrm>
            <a:off x="1524000" y="2916146"/>
            <a:ext cx="9144000" cy="1025708"/>
          </a:xfrm>
        </p:spPr>
        <p:txBody>
          <a:bodyPr>
            <a:normAutofit/>
          </a:bodyPr>
          <a:lstStyle/>
          <a:p>
            <a:r>
              <a:rPr lang="en-US" dirty="0"/>
              <a:t>Post Exploitation Cards</a:t>
            </a:r>
          </a:p>
        </p:txBody>
      </p:sp>
    </p:spTree>
    <p:extLst>
      <p:ext uri="{BB962C8B-B14F-4D97-AF65-F5344CB8AC3E}">
        <p14:creationId xmlns:p14="http://schemas.microsoft.com/office/powerpoint/2010/main" val="31533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B936-51C0-C40D-49E7-7C28ACEB0191}"/>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4404657-79A4-6478-C9F4-2B2B58634624}"/>
              </a:ext>
            </a:extLst>
          </p:cNvPr>
          <p:cNvGraphicFramePr>
            <a:graphicFrameLocks noGrp="1"/>
          </p:cNvGraphicFramePr>
          <p:nvPr>
            <p:extLst>
              <p:ext uri="{D42A27DB-BD31-4B8C-83A1-F6EECF244321}">
                <p14:modId xmlns:p14="http://schemas.microsoft.com/office/powerpoint/2010/main" val="3500469902"/>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Escalate Privileges on Host</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Credentials via Responder (LLMNR)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Pivot to Another System via Compromised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Query AD for Important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Pivot to Another Host via Vulnerability or Flaw</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Query AD for Important Accounts </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Establish Persistence on Host via Scheduled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Defense Evasion via DLL Unhooking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216044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A97B-14D3-307C-FB00-256D9C942D03}"/>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778BB9E-D50C-9199-84BA-D58F5B0FF28D}"/>
              </a:ext>
            </a:extLst>
          </p:cNvPr>
          <p:cNvGraphicFramePr>
            <a:graphicFrameLocks noGrp="1"/>
          </p:cNvGraphicFramePr>
          <p:nvPr>
            <p:extLst>
              <p:ext uri="{D42A27DB-BD31-4B8C-83A1-F6EECF244321}">
                <p14:modId xmlns:p14="http://schemas.microsoft.com/office/powerpoint/2010/main" val="1781823953"/>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Escape to Host</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Credentials via Keylogger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Windows Credential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Browser Credential Store</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Defense Evasion via BYOVD</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Remote Management or Host Management Platform</a:t>
                      </a:r>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Establish Persistence on Host by Adding an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Defense Evasion via Blinding AV/EDR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245910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896F-AD64-12BB-0E5C-E5F3E9E4E05B}"/>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5A4F5D6-0129-A0E6-D478-9E9FB912B3FD}"/>
              </a:ext>
            </a:extLst>
          </p:cNvPr>
          <p:cNvGraphicFramePr>
            <a:graphicFrameLocks noGrp="1"/>
          </p:cNvGraphicFramePr>
          <p:nvPr>
            <p:extLst>
              <p:ext uri="{D42A27DB-BD31-4B8C-83A1-F6EECF244321}">
                <p14:modId xmlns:p14="http://schemas.microsoft.com/office/powerpoint/2010/main" val="2045428497"/>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Drop a Cobalt Strike or Brute Ratel Beacon (or custom)</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Access Records via Exposed S3 Bucket or Storage Blob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Pivot from Cloud to Datacenter via Hybrid Connector or Data Gateway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Unauthenticated API </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PE via Account Impersonation </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Insider Threat: After Prior Attempts Fail, Attacker Bribes and Employee.</a:t>
                      </a:r>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Lateral Movement via Default Accounts.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Compromise of Out of Band Management (ILO/iDRAC)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209875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BBA4-3B66-7682-C1D5-2A2F7EDD4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68601-E1B5-1276-2D21-173F9D10BC12}"/>
              </a:ext>
            </a:extLst>
          </p:cNvPr>
          <p:cNvSpPr>
            <a:spLocks noGrp="1"/>
          </p:cNvSpPr>
          <p:nvPr>
            <p:ph type="ctrTitle"/>
          </p:nvPr>
        </p:nvSpPr>
        <p:spPr>
          <a:xfrm>
            <a:off x="1524000" y="2916146"/>
            <a:ext cx="9144000" cy="1025708"/>
          </a:xfrm>
        </p:spPr>
        <p:txBody>
          <a:bodyPr>
            <a:normAutofit/>
          </a:bodyPr>
          <a:lstStyle/>
          <a:p>
            <a:r>
              <a:rPr lang="en-US" dirty="0"/>
              <a:t>Defender Cards</a:t>
            </a:r>
          </a:p>
        </p:txBody>
      </p:sp>
    </p:spTree>
    <p:extLst>
      <p:ext uri="{BB962C8B-B14F-4D97-AF65-F5344CB8AC3E}">
        <p14:creationId xmlns:p14="http://schemas.microsoft.com/office/powerpoint/2010/main" val="62409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Defender Card  </a:t>
            </a:r>
            <a:r>
              <a:rPr lang="en-US" sz="1800" dirty="0">
                <a:solidFill>
                  <a:schemeClr val="bg2">
                    <a:lumMod val="50000"/>
                  </a:schemeClr>
                </a:solidFill>
              </a:rPr>
              <a:t>(use any/all of these to build your strategy)</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0025" y="66399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Security Administrator / Engineer </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GRC Analyst</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 / Security Operations Center Analyst (or IR)</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Security Leader / Architect</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7" y="1033328"/>
            <a:ext cx="3840480"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These are the warriors who serve as the first responders for inbound attacks. They are like the emergency cyber-medics, performing triage and initiating the process of rendering care to systems, software, or users who may be in trouble. Usually, senior members of such a team also perform purple teaming / internal assessment.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5" y="1045894"/>
            <a:ext cx="3847974"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Serving as the experts in rolling out and supporting security products, these are the experts who help deploy the defense controls, and who also keep them working and help to evolve them over time. This is usually someone who is good at problem solving, working with others, and thinking ahead to plan out changes.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30" y="4009806"/>
            <a:ext cx="3828528"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These are experts who understand multiple topics including technology, policies, laws, risk levels, and how to help a company make good decisions to stay out of trouble. They are good at anticipating problems from a big-picture perspective, not just about a given technology, but also how each IT decision may impact future results.  </a:t>
            </a:r>
          </a:p>
        </p:txBody>
      </p:sp>
      <p:sp>
        <p:nvSpPr>
          <p:cNvPr id="16" name="TextBox 15">
            <a:extLst>
              <a:ext uri="{FF2B5EF4-FFF2-40B4-BE49-F238E27FC236}">
                <a16:creationId xmlns:a16="http://schemas.microsoft.com/office/drawing/2014/main" id="{CFCCAE6F-0C1B-4FC6-F127-C6A6C01ACC1F}"/>
              </a:ext>
            </a:extLst>
          </p:cNvPr>
          <p:cNvSpPr txBox="1"/>
          <p:nvPr/>
        </p:nvSpPr>
        <p:spPr>
          <a:xfrm>
            <a:off x="6209553" y="4003656"/>
            <a:ext cx="3847975"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Security leaders and architects have to think about how many technologies interact and work together to protect an organization. They need to be able to dive in and understand details, while also maintaining the ability to zoom out and look at the bigger picture. Leaders also manage people; whereas architects focus more on technology.  </a:t>
            </a:r>
          </a:p>
        </p:txBody>
      </p:sp>
      <p:pic>
        <p:nvPicPr>
          <p:cNvPr id="5122" name="Picture 2" descr="A semi-realistic illustration of a cactus person standing in front of a whiteboard, mapping out cybersecurity risks. The cactus person, dressed in business casual attire, is holding a marker and drawing interconnected diagrams, threat vectors, and risk assessments. The whiteboard is filled with technical terms, flowcharts, and arrows representing cybersecurity threats and mitigations. The setting is a professional office or conference room with a modern, sleek design. The overall style is more serious and professional compared to cartoonish depictions, suitable for cybersecurity awareness or business risk management themes.">
            <a:extLst>
              <a:ext uri="{FF2B5EF4-FFF2-40B4-BE49-F238E27FC236}">
                <a16:creationId xmlns:a16="http://schemas.microsoft.com/office/drawing/2014/main" id="{FD0C3206-99EA-56F3-CD9B-9AD42E483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500" y="4390651"/>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3" name="Picture 3" descr="A humorous yet detailed illustration of a Security Operations Center (SOC) filled with cactus people. The room is filled with multiple computer monitors displaying cybersecurity data, alerts, and network maps. Cactus people, dressed in security analyst attire with headsets and coffee cups, are actively working at their stations. Some are monitoring threats, while others are discussing strategies. The setting is a high-tech control room with dim lighting and glowing screens. The style is fun and cartoonish but with a slight professional edge, making it perfect for a cybersecurity-themed visual.">
            <a:extLst>
              <a:ext uri="{FF2B5EF4-FFF2-40B4-BE49-F238E27FC236}">
                <a16:creationId xmlns:a16="http://schemas.microsoft.com/office/drawing/2014/main" id="{8D1C0128-D7D9-071B-FBEA-755319F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748" y="1411176"/>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5" name="Picture 5" descr="A humorous yet detailed illustration of a cactus hacker sitting at a desk surrounded by multiple computer screens. The screens display hacking tools, code, and cybersecurity-related data. The cactus hacker is wearing a hoodie, with a determined expression, typing on a keyboard. The room is dimly lit, with the glow of the monitors casting light on the scene. The setting has a high-tech underground hacker aesthetic, with cables, gadgets, and a slightly chaotic workspace. The style is fun and cartoonish but with a slight professional edge, perfect for a cybersecurity-themed visual.">
            <a:extLst>
              <a:ext uri="{FF2B5EF4-FFF2-40B4-BE49-F238E27FC236}">
                <a16:creationId xmlns:a16="http://schemas.microsoft.com/office/drawing/2014/main" id="{9A42A431-D933-A822-9A50-3A2A0E5A84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7500" y="1429873"/>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6" name="Picture 6" descr="A detailed yet slightly humorous illustration of a cactus person working on Governance, Risk, and Compliance (GRC) at a computer. The cactus person is seated at a modern desk with a large computer monitor displaying compliance checklists, risk assessments, and security policies. The character appears focused, possibly wearing glasses and a business-casual outfit. The office setting is clean and professional, with documents, coffee, and other typical desk items. The style is fun but with a professional edge, making it suitable for a cybersecurity and compliance-themed visual.">
            <a:extLst>
              <a:ext uri="{FF2B5EF4-FFF2-40B4-BE49-F238E27FC236}">
                <a16:creationId xmlns:a16="http://schemas.microsoft.com/office/drawing/2014/main" id="{97D0152D-1821-CAB3-2598-90F8555BD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852" y="4339767"/>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1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Defender Card  </a:t>
            </a:r>
            <a:r>
              <a:rPr lang="en-US" sz="1800" dirty="0">
                <a:solidFill>
                  <a:schemeClr val="bg2">
                    <a:lumMod val="50000"/>
                  </a:schemeClr>
                </a:solidFill>
              </a:rPr>
              <a:t>(use any/all of these to build your strategy)</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0025" y="66399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NOC</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Desk Leader</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Desk Analyst</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Outside IR / PS Consultant</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7" y="1033328"/>
            <a:ext cx="3840480" cy="2561803"/>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Desk Analysts can ask questions, escalate and/or use tools like Trusona to verify that the user they are about to bypass is legitimate.  They can escalate to Help Desk Leadership and IT Security, when in doubt.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5" y="1045894"/>
            <a:ext cx="3847974" cy="2561803"/>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NOC can validate users with Trusona, open a bridge, and escalate to IT Security if account compromise or some other security issue has occurred.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30" y="4009806"/>
            <a:ext cx="3828528" cy="2561803"/>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These leaders are well trained Ninjas, who are very experienced at slicing through a Social Engineering pretext to get down to the real story of what is going on.  </a:t>
            </a:r>
          </a:p>
        </p:txBody>
      </p:sp>
      <p:sp>
        <p:nvSpPr>
          <p:cNvPr id="16" name="TextBox 15">
            <a:extLst>
              <a:ext uri="{FF2B5EF4-FFF2-40B4-BE49-F238E27FC236}">
                <a16:creationId xmlns:a16="http://schemas.microsoft.com/office/drawing/2014/main" id="{CFCCAE6F-0C1B-4FC6-F127-C6A6C01ACC1F}"/>
              </a:ext>
            </a:extLst>
          </p:cNvPr>
          <p:cNvSpPr txBox="1"/>
          <p:nvPr/>
        </p:nvSpPr>
        <p:spPr>
          <a:xfrm>
            <a:off x="6209553" y="4003656"/>
            <a:ext cx="3847975" cy="2561803"/>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your phone a friend lifeline for when you do not have sufficient resources or expertise to accomplish your objective.  </a:t>
            </a:r>
          </a:p>
        </p:txBody>
      </p:sp>
      <p:pic>
        <p:nvPicPr>
          <p:cNvPr id="17" name="Picture 16" descr="A group of people working on computers&#10;&#10;Description automatically generated">
            <a:extLst>
              <a:ext uri="{FF2B5EF4-FFF2-40B4-BE49-F238E27FC236}">
                <a16:creationId xmlns:a16="http://schemas.microsoft.com/office/drawing/2014/main" id="{B18987A5-5966-0B2A-29AF-E6EFFD659C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63503" y="1801434"/>
            <a:ext cx="1612166" cy="11093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A73D2203-6225-0ECD-52B3-28C508B95CE1}"/>
              </a:ext>
            </a:extLst>
          </p:cNvPr>
          <p:cNvSpPr txBox="1"/>
          <p:nvPr/>
        </p:nvSpPr>
        <p:spPr>
          <a:xfrm>
            <a:off x="8387975" y="6626786"/>
            <a:ext cx="77724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4" tooltip="https://www.mynextmove.org/vets/profile/summary/15-1122.00"/>
              </a:rPr>
              <a:t>This Photo</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5" tooltip="https://creativecommons.org/licenses/by/3.0/"/>
              </a:rPr>
              <a:t>CC BY</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Picture 21" descr="A group of people working in a room&#10;&#10;Description automatically generated">
            <a:extLst>
              <a:ext uri="{FF2B5EF4-FFF2-40B4-BE49-F238E27FC236}">
                <a16:creationId xmlns:a16="http://schemas.microsoft.com/office/drawing/2014/main" id="{69BC3A09-1C45-9452-FFAF-2CB00BB124D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5161" y="1709748"/>
            <a:ext cx="1765450" cy="1172623"/>
          </a:xfrm>
          <a:prstGeom prst="rect">
            <a:avLst/>
          </a:prstGeom>
          <a:ln>
            <a:noFill/>
          </a:ln>
          <a:effectLst>
            <a:outerShdw blurRad="190500" algn="tl" rotWithShape="0">
              <a:srgbClr val="000000">
                <a:alpha val="70000"/>
              </a:srgbClr>
            </a:outerShdw>
          </a:effectLst>
        </p:spPr>
      </p:pic>
      <p:pic>
        <p:nvPicPr>
          <p:cNvPr id="26" name="Picture 25" descr="A person and person writing on a whiteboard&#10;&#10;Description automatically generated">
            <a:extLst>
              <a:ext uri="{FF2B5EF4-FFF2-40B4-BE49-F238E27FC236}">
                <a16:creationId xmlns:a16="http://schemas.microsoft.com/office/drawing/2014/main" id="{E2B22BE1-D492-DD3D-E1E6-67DF52B73F2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181143" y="4583894"/>
            <a:ext cx="1735564" cy="12504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descr="A person in a suit with many hands&#10;&#10;Description automatically generated">
            <a:extLst>
              <a:ext uri="{FF2B5EF4-FFF2-40B4-BE49-F238E27FC236}">
                <a16:creationId xmlns:a16="http://schemas.microsoft.com/office/drawing/2014/main" id="{F2BD18C0-D602-FBCA-277F-A7652FB1681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236820" y="4472535"/>
            <a:ext cx="1473200" cy="1473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78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2AED-85F4-69A9-FDD1-51774130A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2CD6F-86D4-4675-CA57-D6A2FB00BE59}"/>
              </a:ext>
            </a:extLst>
          </p:cNvPr>
          <p:cNvSpPr>
            <a:spLocks noGrp="1"/>
          </p:cNvSpPr>
          <p:nvPr>
            <p:ph type="ctrTitle"/>
          </p:nvPr>
        </p:nvSpPr>
        <p:spPr>
          <a:xfrm>
            <a:off x="1524000" y="3234927"/>
            <a:ext cx="9144000" cy="1025708"/>
          </a:xfrm>
        </p:spPr>
        <p:txBody>
          <a:bodyPr>
            <a:normAutofit fontScale="90000"/>
          </a:bodyPr>
          <a:lstStyle/>
          <a:p>
            <a:r>
              <a:rPr lang="en-US" dirty="0"/>
              <a:t>Defensive Control Cards</a:t>
            </a:r>
            <a:br>
              <a:rPr lang="en-US" dirty="0"/>
            </a:br>
            <a:br>
              <a:rPr lang="en-US" dirty="0"/>
            </a:br>
            <a:r>
              <a:rPr lang="en-US" sz="3100" dirty="0"/>
              <a:t>(these can either be preventative or reactive in nature)</a:t>
            </a:r>
            <a:endParaRPr lang="en-US" dirty="0"/>
          </a:p>
        </p:txBody>
      </p:sp>
    </p:spTree>
    <p:extLst>
      <p:ext uri="{BB962C8B-B14F-4D97-AF65-F5344CB8AC3E}">
        <p14:creationId xmlns:p14="http://schemas.microsoft.com/office/powerpoint/2010/main" val="258745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9AF7-0824-B2CE-780D-AD770D337431}"/>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D6A0B40-8D2E-DC8F-11C1-CB116088A1BA}"/>
              </a:ext>
            </a:extLst>
          </p:cNvPr>
          <p:cNvGraphicFramePr>
            <a:graphicFrameLocks noGrp="1"/>
          </p:cNvGraphicFramePr>
          <p:nvPr>
            <p:extLst>
              <p:ext uri="{D42A27DB-BD31-4B8C-83A1-F6EECF244321}">
                <p14:modId xmlns:p14="http://schemas.microsoft.com/office/powerpoint/2010/main" val="3179605149"/>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Email Security Gateway</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Firewall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Network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Micro-segmentation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URL Filtering and DNS Solutions</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EDR</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Host Firewall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Application Allow-Listing and Script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418736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9AA24-3DD2-34A7-846E-A0F2991C19AB}"/>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44C4028-33B0-A776-06D6-28E78EFB51FE}"/>
              </a:ext>
            </a:extLst>
          </p:cNvPr>
          <p:cNvGraphicFramePr>
            <a:graphicFrameLocks noGrp="1"/>
          </p:cNvGraphicFramePr>
          <p:nvPr>
            <p:extLst>
              <p:ext uri="{D42A27DB-BD31-4B8C-83A1-F6EECF244321}">
                <p14:modId xmlns:p14="http://schemas.microsoft.com/office/powerpoint/2010/main" val="1464590225"/>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Build an In-House SOC</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Contract an Outsourced SOC Provider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Attack Surface Mapping and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Setup Reoccurring Meetings on Risk and Vulnerability Remediation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Implement MFA</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Conditional Access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Cloud Security Posture Management (CSPM)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ZTNA (Zero Trust Network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166423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8D237-939F-6472-902B-3C189BA8FF5C}"/>
              </a:ext>
            </a:extLst>
          </p:cNvPr>
          <p:cNvSpPr>
            <a:spLocks noGrp="1"/>
          </p:cNvSpPr>
          <p:nvPr>
            <p:ph type="title"/>
          </p:nvPr>
        </p:nvSpPr>
        <p:spPr>
          <a:xfrm>
            <a:off x="572493" y="238539"/>
            <a:ext cx="11018520" cy="1434415"/>
          </a:xfrm>
        </p:spPr>
        <p:txBody>
          <a:bodyPr anchor="b">
            <a:normAutofit/>
          </a:bodyPr>
          <a:lstStyle/>
          <a:p>
            <a:r>
              <a:rPr lang="en-US" sz="5400" dirty="0"/>
              <a:t>A Strategy for Cactus Corp</a:t>
            </a: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1222C9-B0A0-71B5-738D-FA46067A7424}"/>
              </a:ext>
            </a:extLst>
          </p:cNvPr>
          <p:cNvSpPr>
            <a:spLocks noGrp="1"/>
          </p:cNvSpPr>
          <p:nvPr>
            <p:ph idx="1"/>
          </p:nvPr>
        </p:nvSpPr>
        <p:spPr>
          <a:xfrm>
            <a:off x="572492" y="2071316"/>
            <a:ext cx="11163705" cy="4119172"/>
          </a:xfrm>
        </p:spPr>
        <p:txBody>
          <a:bodyPr anchor="t">
            <a:normAutofit/>
          </a:bodyPr>
          <a:lstStyle/>
          <a:p>
            <a:pPr marL="0" indent="0">
              <a:buNone/>
            </a:pPr>
            <a:r>
              <a:rPr lang="en-US" sz="2200" dirty="0"/>
              <a:t>You are the new CISO of Cactus Corp and need to present a strategy to the CIO and CFO at a meeting that has already been scheduled, for six weeks from now.  </a:t>
            </a:r>
          </a:p>
          <a:p>
            <a:r>
              <a:rPr lang="en-US" sz="2200" dirty="0"/>
              <a:t>Select an adversary type to consider.</a:t>
            </a:r>
          </a:p>
          <a:p>
            <a:r>
              <a:rPr lang="en-US" sz="2200" dirty="0"/>
              <a:t>Choose an initial access scenario to get you started.</a:t>
            </a:r>
          </a:p>
          <a:p>
            <a:r>
              <a:rPr lang="en-US" sz="2200" dirty="0"/>
              <a:t>Select some Post Exploitation cards to consider and build these into at least one realistic attack path.</a:t>
            </a:r>
          </a:p>
          <a:p>
            <a:r>
              <a:rPr lang="en-US" sz="2200" dirty="0"/>
              <a:t>Now look at the Defense Cards and consider which ones would be the most effective at preventing compromise and enabling response.</a:t>
            </a:r>
          </a:p>
          <a:p>
            <a:r>
              <a:rPr lang="en-US" sz="2200" dirty="0"/>
              <a:t>Build these into your strategy and consider how to present these to the executive team to get support and funding.</a:t>
            </a:r>
          </a:p>
        </p:txBody>
      </p:sp>
    </p:spTree>
    <p:extLst>
      <p:ext uri="{BB962C8B-B14F-4D97-AF65-F5344CB8AC3E}">
        <p14:creationId xmlns:p14="http://schemas.microsoft.com/office/powerpoint/2010/main" val="2616672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EA248-CB02-43DE-7745-5106347C8143}"/>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1D61877-6D00-148C-EBA3-A0E40750F6E8}"/>
              </a:ext>
            </a:extLst>
          </p:cNvPr>
          <p:cNvGraphicFramePr>
            <a:graphicFrameLocks noGrp="1"/>
          </p:cNvGraphicFramePr>
          <p:nvPr>
            <p:extLst>
              <p:ext uri="{D42A27DB-BD31-4B8C-83A1-F6EECF244321}">
                <p14:modId xmlns:p14="http://schemas.microsoft.com/office/powerpoint/2010/main" val="3628030309"/>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PAM and Password Rotation</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User Entity Behavior Analytics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User Awareness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Phishing Simulation Exercises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Password Complexity Improvements + Hunt for Weak Passwords</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Initiate Purple Teaming Program</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A Quality Penetration 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Initiative to Cleanup Technical Debt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390203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52ED-99E7-79FB-CBFC-B3D43235B967}"/>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86E72F3-2CF4-8F00-2705-70EBFED76248}"/>
              </a:ext>
            </a:extLst>
          </p:cNvPr>
          <p:cNvGraphicFramePr>
            <a:graphicFrameLocks noGrp="1"/>
          </p:cNvGraphicFramePr>
          <p:nvPr>
            <p:extLst>
              <p:ext uri="{D42A27DB-BD31-4B8C-83A1-F6EECF244321}">
                <p14:modId xmlns:p14="http://schemas.microsoft.com/office/powerpoint/2010/main" val="2945690996"/>
              </p:ext>
            </p:extLst>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Improve SPF/DMARC/DKIM</a:t>
                      </a:r>
                    </a:p>
                    <a:p>
                      <a:pPr lvl="0"/>
                      <a:endParaRPr lang="en-US" sz="700" dirty="0"/>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Implement Asset Management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Cleanup Excessive Permissions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Examine Domain Trusts / Review Domain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Evaluate Settings for Cloud and SaaS Providers w/ Application Marketplace </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Cloud Security Audit / Assessment. </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Disable High-Risk Legacy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Defense Evasion via DLL Unhooking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20626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79A3-64FA-0541-DCC1-E4A39D813401}"/>
              </a:ext>
            </a:extLst>
          </p:cNvPr>
          <p:cNvSpPr>
            <a:spLocks noGrp="1"/>
          </p:cNvSpPr>
          <p:nvPr>
            <p:ph type="title"/>
          </p:nvPr>
        </p:nvSpPr>
        <p:spPr>
          <a:xfrm>
            <a:off x="913701" y="18255"/>
            <a:ext cx="10515600" cy="1325563"/>
          </a:xfrm>
        </p:spPr>
        <p:txBody>
          <a:bodyPr anchor="ctr">
            <a:normAutofit/>
          </a:bodyPr>
          <a:lstStyle/>
          <a:p>
            <a:r>
              <a:rPr lang="en-US" dirty="0"/>
              <a:t>Closing Thoughts</a:t>
            </a:r>
          </a:p>
        </p:txBody>
      </p:sp>
      <p:sp>
        <p:nvSpPr>
          <p:cNvPr id="3" name="Content Placeholder 2">
            <a:extLst>
              <a:ext uri="{FF2B5EF4-FFF2-40B4-BE49-F238E27FC236}">
                <a16:creationId xmlns:a16="http://schemas.microsoft.com/office/drawing/2014/main" id="{BEA27E34-80EA-45BC-4B9B-B2C9816CB20F}"/>
              </a:ext>
            </a:extLst>
          </p:cNvPr>
          <p:cNvSpPr>
            <a:spLocks noGrp="1"/>
          </p:cNvSpPr>
          <p:nvPr>
            <p:ph sz="half" idx="1"/>
          </p:nvPr>
        </p:nvSpPr>
        <p:spPr>
          <a:xfrm>
            <a:off x="838200" y="1157681"/>
            <a:ext cx="7592736" cy="5019282"/>
          </a:xfrm>
        </p:spPr>
        <p:txBody>
          <a:bodyPr>
            <a:normAutofit fontScale="92500" lnSpcReduction="10000"/>
          </a:bodyPr>
          <a:lstStyle/>
          <a:p>
            <a:r>
              <a:rPr lang="en-US" sz="2400" dirty="0"/>
              <a:t>By now you have mapped out a realistic attack path that is a serious risk to Cactus Corp – in reality, you would repeat this with multiple scenarios until you feel you have a strong grasp on risks and opportunities to improve.</a:t>
            </a:r>
          </a:p>
          <a:p>
            <a:r>
              <a:rPr lang="en-US" sz="2400" dirty="0"/>
              <a:t>Solutions have been aligned with stages along the attack path, discussed, and prioritized.  </a:t>
            </a:r>
          </a:p>
          <a:p>
            <a:r>
              <a:rPr lang="en-US" sz="2400" dirty="0"/>
              <a:t>Next you would organize this plan into a strategy document, a slide show, and an executive summary with your formal ask.</a:t>
            </a:r>
          </a:p>
          <a:p>
            <a:r>
              <a:rPr lang="en-US" sz="2400" dirty="0"/>
              <a:t>I like to organize my plans into three menu options: deluxe, regular, and budget.</a:t>
            </a:r>
          </a:p>
          <a:p>
            <a:r>
              <a:rPr lang="en-US" sz="2400" dirty="0"/>
              <a:t>This means if something goes wrong involving something that did not get approved on the deluxe plan, you can refer back to that and point it out later when/if you are getting yelled at. Let the CFO and other execs be the one to select the economy plan. </a:t>
            </a:r>
          </a:p>
        </p:txBody>
      </p:sp>
      <p:pic>
        <p:nvPicPr>
          <p:cNvPr id="6145" name="Picture 1" descr="An epic battle scene inspired by Gladiator, but with all the fighters as cactus people. The grand coliseum is filled with cheering cactus spectators as armored cactus gladiators clash in combat. Some wield swords and shields, while others use spears and tridents. Dust rises from the arena floor as the intense battle unfolds. The atmosphere is dramatic and cinematic, with golden sunlight beaming down through the arena. The style is a mix of realism and fantasy, capturing the intensity of ancient gladiatorial combat with a humorous cactus twist.">
            <a:extLst>
              <a:ext uri="{FF2B5EF4-FFF2-40B4-BE49-F238E27FC236}">
                <a16:creationId xmlns:a16="http://schemas.microsoft.com/office/drawing/2014/main" id="{BBD7425A-F7BC-EAD0-1CED-3771E1E5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023"/>
          <a:stretch/>
        </p:blipFill>
        <p:spPr bwMode="auto">
          <a:xfrm>
            <a:off x="9092355" y="2587537"/>
            <a:ext cx="2261445" cy="1899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6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14479" y="2232084"/>
            <a:ext cx="5774047" cy="3027783"/>
          </a:xfrm>
        </p:spPr>
        <p:txBody>
          <a:bodyPr/>
          <a:lstStyle/>
          <a:p>
            <a:r>
              <a:rPr lang="en-US" sz="6000" dirty="0">
                <a:solidFill>
                  <a:srgbClr val="00B050"/>
                </a:solidFill>
              </a:rPr>
              <a:t>Thank you…</a:t>
            </a:r>
          </a:p>
          <a:p>
            <a:endParaRPr lang="en-US" sz="4000" dirty="0">
              <a:solidFill>
                <a:srgbClr val="00B050"/>
              </a:solidFill>
            </a:endParaRPr>
          </a:p>
          <a:p>
            <a:r>
              <a:rPr lang="en-US" sz="4000" dirty="0">
                <a:solidFill>
                  <a:srgbClr val="00B050"/>
                </a:solidFill>
              </a:rPr>
              <a:t>Any Questions?</a:t>
            </a:r>
            <a:endParaRPr lang="en-US" sz="5400" dirty="0">
              <a:solidFill>
                <a:srgbClr val="00B050"/>
              </a:solidFill>
            </a:endParaRPr>
          </a:p>
          <a:p>
            <a:endParaRPr lang="en-US" sz="6000" dirty="0">
              <a:solidFill>
                <a:srgbClr val="00B050"/>
              </a:solidFill>
            </a:endParaRPr>
          </a:p>
        </p:txBody>
      </p:sp>
      <p:sp>
        <p:nvSpPr>
          <p:cNvPr id="4" name="Footer Placeholder 3"/>
          <p:cNvSpPr>
            <a:spLocks noGrp="1"/>
          </p:cNvSpPr>
          <p:nvPr>
            <p:ph type="ftr" sz="quarter" idx="4294967295"/>
          </p:nvPr>
        </p:nvSpPr>
        <p:spPr>
          <a:xfrm>
            <a:off x="4876800" y="6556248"/>
            <a:ext cx="3800390" cy="301752"/>
          </a:xfrm>
        </p:spPr>
        <p:txBody>
          <a:bodyPr/>
          <a:lstStyle/>
          <a:p>
            <a:pPr>
              <a:defRPr/>
            </a:pPr>
            <a:endParaRPr lang="en-US" dirty="0"/>
          </a:p>
        </p:txBody>
      </p:sp>
    </p:spTree>
    <p:extLst>
      <p:ext uri="{BB962C8B-B14F-4D97-AF65-F5344CB8AC3E}">
        <p14:creationId xmlns:p14="http://schemas.microsoft.com/office/powerpoint/2010/main" val="33015553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C30FF9-943F-13A4-8113-E0581CC17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E16E4-51EA-4B99-EDF5-F96B5193045C}"/>
              </a:ext>
            </a:extLst>
          </p:cNvPr>
          <p:cNvSpPr>
            <a:spLocks noGrp="1"/>
          </p:cNvSpPr>
          <p:nvPr>
            <p:ph type="ctrTitle"/>
          </p:nvPr>
        </p:nvSpPr>
        <p:spPr>
          <a:xfrm>
            <a:off x="1524000" y="2916146"/>
            <a:ext cx="9144000" cy="1025708"/>
          </a:xfrm>
        </p:spPr>
        <p:txBody>
          <a:bodyPr>
            <a:normAutofit/>
          </a:bodyPr>
          <a:lstStyle/>
          <a:p>
            <a:r>
              <a:rPr lang="en-US" dirty="0"/>
              <a:t>Blank Slide</a:t>
            </a:r>
          </a:p>
        </p:txBody>
      </p:sp>
    </p:spTree>
    <p:extLst>
      <p:ext uri="{BB962C8B-B14F-4D97-AF65-F5344CB8AC3E}">
        <p14:creationId xmlns:p14="http://schemas.microsoft.com/office/powerpoint/2010/main" val="149996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C5D501-DE49-596B-B521-F4B34F2A1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CAEC70-0BEA-9BDC-4F1E-1AA1CB74D038}"/>
              </a:ext>
            </a:extLst>
          </p:cNvPr>
          <p:cNvSpPr>
            <a:spLocks noGrp="1"/>
          </p:cNvSpPr>
          <p:nvPr>
            <p:ph type="title"/>
          </p:nvPr>
        </p:nvSpPr>
        <p:spPr>
          <a:xfrm>
            <a:off x="658907" y="126157"/>
            <a:ext cx="10515600" cy="369332"/>
          </a:xfrm>
        </p:spPr>
        <p:txBody>
          <a:bodyPr anchor="t">
            <a:normAutofit fontScale="90000"/>
          </a:bodyPr>
          <a:lstStyle/>
          <a:p>
            <a:r>
              <a:rPr lang="en-US" sz="2800" dirty="0"/>
              <a:t>Blank Card </a:t>
            </a:r>
            <a:r>
              <a:rPr lang="en-US" sz="1800" dirty="0">
                <a:solidFill>
                  <a:schemeClr val="bg2">
                    <a:lumMod val="50000"/>
                  </a:schemeClr>
                </a:solidFill>
              </a:rPr>
              <a:t>(conditions)</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E3914A00-57C8-6A39-8C01-3204C15AE38D}"/>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212E67E-5BE3-AB9F-EE6B-2346544E185A}"/>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DB59CE7-5D40-D512-10AE-CEDDC76A1AB1}"/>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B2E22DB-259B-A6D9-323E-9A00303B6F79}"/>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B027817-5059-209F-805C-FD33E83A7B14}"/>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2E27BEF-F977-DE99-568B-0DD06040817E}"/>
              </a:ext>
            </a:extLst>
          </p:cNvPr>
          <p:cNvSpPr txBox="1"/>
          <p:nvPr/>
        </p:nvSpPr>
        <p:spPr>
          <a:xfrm>
            <a:off x="6093012" y="659891"/>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Next?</a:t>
            </a:r>
          </a:p>
        </p:txBody>
      </p:sp>
      <p:sp>
        <p:nvSpPr>
          <p:cNvPr id="10" name="TextBox 9">
            <a:extLst>
              <a:ext uri="{FF2B5EF4-FFF2-40B4-BE49-F238E27FC236}">
                <a16:creationId xmlns:a16="http://schemas.microsoft.com/office/drawing/2014/main" id="{16623D7D-4D28-C0FD-A823-788BC71F39BD}"/>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 / Scenario </a:t>
            </a:r>
          </a:p>
        </p:txBody>
      </p:sp>
      <p:sp>
        <p:nvSpPr>
          <p:cNvPr id="11" name="TextBox 10">
            <a:extLst>
              <a:ext uri="{FF2B5EF4-FFF2-40B4-BE49-F238E27FC236}">
                <a16:creationId xmlns:a16="http://schemas.microsoft.com/office/drawing/2014/main" id="{139E33B5-97B5-EB30-8C76-C61EC4B69EE2}"/>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Definition</a:t>
            </a:r>
          </a:p>
        </p:txBody>
      </p:sp>
      <p:sp>
        <p:nvSpPr>
          <p:cNvPr id="12" name="TextBox 11">
            <a:extLst>
              <a:ext uri="{FF2B5EF4-FFF2-40B4-BE49-F238E27FC236}">
                <a16:creationId xmlns:a16="http://schemas.microsoft.com/office/drawing/2014/main" id="{9387363F-128E-046B-AED2-F6BDA77C29B0}"/>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Visual Representation: </a:t>
            </a:r>
          </a:p>
        </p:txBody>
      </p:sp>
      <p:sp>
        <p:nvSpPr>
          <p:cNvPr id="13" name="TextBox 12">
            <a:extLst>
              <a:ext uri="{FF2B5EF4-FFF2-40B4-BE49-F238E27FC236}">
                <a16:creationId xmlns:a16="http://schemas.microsoft.com/office/drawing/2014/main" id="{5D5275B6-9498-4353-8BC9-319ADA0C9B84}"/>
              </a:ext>
            </a:extLst>
          </p:cNvPr>
          <p:cNvSpPr txBox="1"/>
          <p:nvPr/>
        </p:nvSpPr>
        <p:spPr>
          <a:xfrm>
            <a:off x="310776" y="1033328"/>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a:t>
            </a:r>
          </a:p>
        </p:txBody>
      </p:sp>
      <p:sp>
        <p:nvSpPr>
          <p:cNvPr id="14" name="TextBox 13">
            <a:extLst>
              <a:ext uri="{FF2B5EF4-FFF2-40B4-BE49-F238E27FC236}">
                <a16:creationId xmlns:a16="http://schemas.microsoft.com/office/drawing/2014/main" id="{D4723580-9F97-5032-E0EE-9D58E7418DEC}"/>
              </a:ext>
            </a:extLst>
          </p:cNvPr>
          <p:cNvSpPr txBox="1"/>
          <p:nvPr/>
        </p:nvSpPr>
        <p:spPr>
          <a:xfrm>
            <a:off x="6209554" y="1045894"/>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a:t>
            </a:r>
          </a:p>
        </p:txBody>
      </p:sp>
      <p:sp>
        <p:nvSpPr>
          <p:cNvPr id="15" name="TextBox 14">
            <a:extLst>
              <a:ext uri="{FF2B5EF4-FFF2-40B4-BE49-F238E27FC236}">
                <a16:creationId xmlns:a16="http://schemas.microsoft.com/office/drawing/2014/main" id="{924A16A6-8FCA-D4A4-541E-B0A43698C64C}"/>
              </a:ext>
            </a:extLst>
          </p:cNvPr>
          <p:cNvSpPr txBox="1"/>
          <p:nvPr/>
        </p:nvSpPr>
        <p:spPr>
          <a:xfrm>
            <a:off x="322729" y="4009806"/>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a:t>
            </a:r>
          </a:p>
        </p:txBody>
      </p:sp>
    </p:spTree>
    <p:extLst>
      <p:ext uri="{BB962C8B-B14F-4D97-AF65-F5344CB8AC3E}">
        <p14:creationId xmlns:p14="http://schemas.microsoft.com/office/powerpoint/2010/main" val="3958639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F07A4C-280B-7894-E9A5-286960E2880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3B287DA-3CDA-724D-0502-ACF5FF0D4C1C}"/>
              </a:ext>
            </a:extLst>
          </p:cNvPr>
          <p:cNvGraphicFramePr>
            <a:graphicFrameLocks noGrp="1"/>
          </p:cNvGraphicFramePr>
          <p:nvPr/>
        </p:nvGraphicFramePr>
        <p:xfrm>
          <a:off x="329501" y="207628"/>
          <a:ext cx="11532998" cy="6442744"/>
        </p:xfrm>
        <a:graphic>
          <a:graphicData uri="http://schemas.openxmlformats.org/drawingml/2006/table">
            <a:tbl>
              <a:tblPr firstRow="1" bandRow="1">
                <a:tableStyleId>{5940675A-B579-460E-94D1-54222C63F5DA}</a:tableStyleId>
              </a:tblPr>
              <a:tblGrid>
                <a:gridCol w="5766499">
                  <a:extLst>
                    <a:ext uri="{9D8B030D-6E8A-4147-A177-3AD203B41FA5}">
                      <a16:colId xmlns:a16="http://schemas.microsoft.com/office/drawing/2014/main" val="3925654494"/>
                    </a:ext>
                  </a:extLst>
                </a:gridCol>
                <a:gridCol w="5766499">
                  <a:extLst>
                    <a:ext uri="{9D8B030D-6E8A-4147-A177-3AD203B41FA5}">
                      <a16:colId xmlns:a16="http://schemas.microsoft.com/office/drawing/2014/main" val="3550202019"/>
                    </a:ext>
                  </a:extLst>
                </a:gridCol>
              </a:tblGrid>
              <a:tr h="1610686">
                <a:tc>
                  <a:txBody>
                    <a:bodyPr/>
                    <a:lstStyle/>
                    <a:p>
                      <a:pPr lvl="0"/>
                      <a:r>
                        <a:rPr lang="en-US" b="1" u="sng" dirty="0"/>
                        <a:t>Scenario Title</a:t>
                      </a:r>
                    </a:p>
                    <a:p>
                      <a:pPr lvl="0"/>
                      <a:endParaRPr lang="en-US" sz="700" dirty="0"/>
                    </a:p>
                    <a:p>
                      <a:pPr lvl="0"/>
                      <a:r>
                        <a:rPr lang="en-US" sz="1200" dirty="0"/>
                        <a:t>Scenario Description</a:t>
                      </a:r>
                    </a:p>
                  </a:txBody>
                  <a:tcPr marL="182880" marR="182880" marT="182880" marB="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extLst>
                  <a:ext uri="{0D108BD9-81ED-4DB2-BD59-A6C34878D82A}">
                    <a16:rowId xmlns:a16="http://schemas.microsoft.com/office/drawing/2014/main" val="1117389409"/>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extLst>
                  <a:ext uri="{0D108BD9-81ED-4DB2-BD59-A6C34878D82A}">
                    <a16:rowId xmlns:a16="http://schemas.microsoft.com/office/drawing/2014/main" val="3587680671"/>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extLst>
                  <a:ext uri="{0D108BD9-81ED-4DB2-BD59-A6C34878D82A}">
                    <a16:rowId xmlns:a16="http://schemas.microsoft.com/office/drawing/2014/main" val="1789959065"/>
                  </a:ext>
                </a:extLst>
              </a:tr>
              <a:tr h="1610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mn-lt"/>
                          <a:ea typeface="+mn-ea"/>
                          <a:cs typeface="+mn-cs"/>
                        </a:rPr>
                        <a:t>Scenario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Scenario Description</a:t>
                      </a:r>
                    </a:p>
                    <a:p>
                      <a:endParaRPr lang="en-US" dirty="0"/>
                    </a:p>
                  </a:txBody>
                  <a:tcPr marL="274320" marR="274320" marT="274320" marB="274320"/>
                </a:tc>
                <a:extLst>
                  <a:ext uri="{0D108BD9-81ED-4DB2-BD59-A6C34878D82A}">
                    <a16:rowId xmlns:a16="http://schemas.microsoft.com/office/drawing/2014/main" val="3151987537"/>
                  </a:ext>
                </a:extLst>
              </a:tr>
            </a:tbl>
          </a:graphicData>
        </a:graphic>
      </p:graphicFrame>
    </p:spTree>
    <p:extLst>
      <p:ext uri="{BB962C8B-B14F-4D97-AF65-F5344CB8AC3E}">
        <p14:creationId xmlns:p14="http://schemas.microsoft.com/office/powerpoint/2010/main" val="100689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0068E-328B-9771-C433-2B772D4FB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0F317-07A6-6A73-2C25-C7CDD67C5A8A}"/>
              </a:ext>
            </a:extLst>
          </p:cNvPr>
          <p:cNvSpPr>
            <a:spLocks noGrp="1"/>
          </p:cNvSpPr>
          <p:nvPr>
            <p:ph type="ctrTitle"/>
          </p:nvPr>
        </p:nvSpPr>
        <p:spPr>
          <a:xfrm>
            <a:off x="1524000" y="2916146"/>
            <a:ext cx="9144000" cy="1025708"/>
          </a:xfrm>
        </p:spPr>
        <p:txBody>
          <a:bodyPr>
            <a:normAutofit/>
          </a:bodyPr>
          <a:lstStyle/>
          <a:p>
            <a:r>
              <a:rPr lang="en-US" dirty="0"/>
              <a:t>Attacker Cards</a:t>
            </a:r>
          </a:p>
        </p:txBody>
      </p:sp>
    </p:spTree>
    <p:extLst>
      <p:ext uri="{BB962C8B-B14F-4D97-AF65-F5344CB8AC3E}">
        <p14:creationId xmlns:p14="http://schemas.microsoft.com/office/powerpoint/2010/main" val="403190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Attacker Card</a:t>
            </a: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0025" y="66399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Hacktivist</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 State Adversary</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Cybercriminal</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Insider Threat</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7" y="1033328"/>
            <a:ext cx="3840480"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this point, the most common malicious activity most organizations see is from cybercriminals, seeking to deploy ransomware, sell data, or steal financial information such as credit cards or crypto currency.  Note that sometimes nations will provide safe havens for cyber crime.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5" y="1045894"/>
            <a:ext cx="3847974"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Hacktivist groups are groups of people, not always highly organized, using malware and intrusion to help promote an ideology or perspective.  For example, hacktivists with a pro-coffee movement could take measures to deface the web sites of tea drinkers.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30" y="4009806"/>
            <a:ext cx="3828528"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These are hacking teams sponsored by nations to attack countries or companies to achieve their objectives, which could range form espionage (spying) to disrupting critical services (making the power go out), or efforts to discredit or harm opponents.  This could be at home or abroad, often combined with disinformation.  </a:t>
            </a:r>
          </a:p>
        </p:txBody>
      </p:sp>
      <p:sp>
        <p:nvSpPr>
          <p:cNvPr id="16" name="TextBox 15">
            <a:extLst>
              <a:ext uri="{FF2B5EF4-FFF2-40B4-BE49-F238E27FC236}">
                <a16:creationId xmlns:a16="http://schemas.microsoft.com/office/drawing/2014/main" id="{CFCCAE6F-0C1B-4FC6-F127-C6A6C01ACC1F}"/>
              </a:ext>
            </a:extLst>
          </p:cNvPr>
          <p:cNvSpPr txBox="1"/>
          <p:nvPr/>
        </p:nvSpPr>
        <p:spPr>
          <a:xfrm>
            <a:off x="6209553" y="4003656"/>
            <a:ext cx="3897382"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Sometimes organizations handle resources of great value, such as money or secret information such as the conclusion for the series finale of Stranger Things, the week before it comes out. An insider could seek to steal something of value or could simply trash the place out of spite.  </a:t>
            </a:r>
          </a:p>
        </p:txBody>
      </p:sp>
      <p:pic>
        <p:nvPicPr>
          <p:cNvPr id="20" name="Picture 19" descr="A person wearing a garment&#10;&#10;Description automatically generated">
            <a:extLst>
              <a:ext uri="{FF2B5EF4-FFF2-40B4-BE49-F238E27FC236}">
                <a16:creationId xmlns:a16="http://schemas.microsoft.com/office/drawing/2014/main" id="{951CC054-EA67-569C-2C68-E6F3A6EE25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77820" y="1394622"/>
            <a:ext cx="1766473" cy="1682355"/>
          </a:xfrm>
          <a:prstGeom prst="rect">
            <a:avLst/>
          </a:prstGeom>
        </p:spPr>
      </p:pic>
      <p:sp>
        <p:nvSpPr>
          <p:cNvPr id="21" name="TextBox 20">
            <a:extLst>
              <a:ext uri="{FF2B5EF4-FFF2-40B4-BE49-F238E27FC236}">
                <a16:creationId xmlns:a16="http://schemas.microsoft.com/office/drawing/2014/main" id="{C2A2B851-C9E8-C3C0-4287-74979E84ACC8}"/>
              </a:ext>
            </a:extLst>
          </p:cNvPr>
          <p:cNvSpPr txBox="1"/>
          <p:nvPr/>
        </p:nvSpPr>
        <p:spPr>
          <a:xfrm>
            <a:off x="7924054" y="6610414"/>
            <a:ext cx="346560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whydyoueatthat.wordpress.com/2011/12/21/day-21-stollen/"/>
              </a:rPr>
              <a:t>This Photo</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5" tooltip="https://creativecommons.org/licenses/by-nd/3.0/"/>
              </a:rPr>
              <a:t>CC BY-ND</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22" descr="A person wearing a mask and using a computer&#10;&#10;Description automatically generated">
            <a:extLst>
              <a:ext uri="{FF2B5EF4-FFF2-40B4-BE49-F238E27FC236}">
                <a16:creationId xmlns:a16="http://schemas.microsoft.com/office/drawing/2014/main" id="{D757A923-82A3-D182-97A1-C04B7AD9C3C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77820" y="4603287"/>
            <a:ext cx="1806883" cy="1277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8" descr="A group of people wearing black masks&#10;&#10;Description automatically generated">
            <a:extLst>
              <a:ext uri="{FF2B5EF4-FFF2-40B4-BE49-F238E27FC236}">
                <a16:creationId xmlns:a16="http://schemas.microsoft.com/office/drawing/2014/main" id="{222610AC-BC97-02FD-DFFF-3332A9EDCBA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056009" y="1511347"/>
            <a:ext cx="1772031" cy="12933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A person in a tuxedo running on a lock&#10;&#10;Description automatically generated">
            <a:extLst>
              <a:ext uri="{FF2B5EF4-FFF2-40B4-BE49-F238E27FC236}">
                <a16:creationId xmlns:a16="http://schemas.microsoft.com/office/drawing/2014/main" id="{CF7616C7-155D-F5BA-3298-C9029DB3F8B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0310423" y="4195963"/>
            <a:ext cx="1486841" cy="2176343"/>
          </a:xfrm>
          <a:prstGeom prst="rect">
            <a:avLst/>
          </a:prstGeom>
        </p:spPr>
      </p:pic>
    </p:spTree>
    <p:extLst>
      <p:ext uri="{BB962C8B-B14F-4D97-AF65-F5344CB8AC3E}">
        <p14:creationId xmlns:p14="http://schemas.microsoft.com/office/powerpoint/2010/main" val="210890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4973-2A68-BF09-5DD6-248DBDEFB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9DA47-FC3D-79F7-35AB-DF5057B0F1E6}"/>
              </a:ext>
            </a:extLst>
          </p:cNvPr>
          <p:cNvSpPr>
            <a:spLocks noGrp="1"/>
          </p:cNvSpPr>
          <p:nvPr>
            <p:ph type="ctrTitle"/>
          </p:nvPr>
        </p:nvSpPr>
        <p:spPr>
          <a:xfrm>
            <a:off x="1524000" y="2916146"/>
            <a:ext cx="9144000" cy="1025708"/>
          </a:xfrm>
        </p:spPr>
        <p:txBody>
          <a:bodyPr>
            <a:normAutofit/>
          </a:bodyPr>
          <a:lstStyle/>
          <a:p>
            <a:r>
              <a:rPr lang="en-US" dirty="0"/>
              <a:t>Initial Access Cards</a:t>
            </a:r>
          </a:p>
        </p:txBody>
      </p:sp>
    </p:spTree>
    <p:extLst>
      <p:ext uri="{BB962C8B-B14F-4D97-AF65-F5344CB8AC3E}">
        <p14:creationId xmlns:p14="http://schemas.microsoft.com/office/powerpoint/2010/main" val="428197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DCCB-6DA2-6EB5-9E44-F550F849D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539B0-5C57-0ABB-32A4-27ADED7A50C9}"/>
              </a:ext>
            </a:extLst>
          </p:cNvPr>
          <p:cNvSpPr>
            <a:spLocks noGrp="1"/>
          </p:cNvSpPr>
          <p:nvPr>
            <p:ph type="title"/>
          </p:nvPr>
        </p:nvSpPr>
        <p:spPr>
          <a:xfrm>
            <a:off x="658907" y="126157"/>
            <a:ext cx="10515600" cy="369332"/>
          </a:xfrm>
        </p:spPr>
        <p:txBody>
          <a:bodyPr anchor="t">
            <a:normAutofit fontScale="90000"/>
          </a:bodyPr>
          <a:lstStyle/>
          <a:p>
            <a:r>
              <a:rPr lang="en-US" sz="2800" dirty="0"/>
              <a:t>Email Phishing Attack: Credential Theft </a:t>
            </a:r>
            <a:r>
              <a:rPr lang="en-US" sz="1800" dirty="0">
                <a:solidFill>
                  <a:schemeClr val="bg2">
                    <a:lumMod val="50000"/>
                  </a:schemeClr>
                </a:solidFill>
              </a:rPr>
              <a:t>(roll a one or a two)</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DDA32FAB-A652-063E-3622-0E0F4343F3D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26B516B1-0F5B-7B90-05A8-95777EAB2820}"/>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4075687-238B-437D-1F09-2C194EC3AA5B}"/>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989FDC1-ADF7-F6AD-BAD9-C93610DDA5D5}"/>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8D07680-E359-EDBB-E16C-5A721AB7ADCD}"/>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C025B24-F0DE-6AD8-49E5-3A24887857D8}"/>
              </a:ext>
            </a:extLst>
          </p:cNvPr>
          <p:cNvSpPr txBox="1"/>
          <p:nvPr/>
        </p:nvSpPr>
        <p:spPr>
          <a:xfrm>
            <a:off x="6093012" y="659891"/>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Next?</a:t>
            </a:r>
          </a:p>
        </p:txBody>
      </p:sp>
      <p:sp>
        <p:nvSpPr>
          <p:cNvPr id="10" name="TextBox 9">
            <a:extLst>
              <a:ext uri="{FF2B5EF4-FFF2-40B4-BE49-F238E27FC236}">
                <a16:creationId xmlns:a16="http://schemas.microsoft.com/office/drawing/2014/main" id="{ACB36BC3-284B-855A-93F6-2CF81200E8A4}"/>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 / Scenario </a:t>
            </a:r>
          </a:p>
        </p:txBody>
      </p:sp>
      <p:sp>
        <p:nvSpPr>
          <p:cNvPr id="11" name="TextBox 10">
            <a:extLst>
              <a:ext uri="{FF2B5EF4-FFF2-40B4-BE49-F238E27FC236}">
                <a16:creationId xmlns:a16="http://schemas.microsoft.com/office/drawing/2014/main" id="{58906726-EA18-CF90-C8D5-5E46C7A26DD7}"/>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Definition</a:t>
            </a:r>
          </a:p>
        </p:txBody>
      </p:sp>
      <p:sp>
        <p:nvSpPr>
          <p:cNvPr id="12" name="TextBox 11">
            <a:extLst>
              <a:ext uri="{FF2B5EF4-FFF2-40B4-BE49-F238E27FC236}">
                <a16:creationId xmlns:a16="http://schemas.microsoft.com/office/drawing/2014/main" id="{7A73851E-F9E3-492B-9E61-77E5D1848E9C}"/>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Visual Representation: </a:t>
            </a:r>
          </a:p>
        </p:txBody>
      </p:sp>
      <p:sp>
        <p:nvSpPr>
          <p:cNvPr id="13" name="TextBox 12">
            <a:extLst>
              <a:ext uri="{FF2B5EF4-FFF2-40B4-BE49-F238E27FC236}">
                <a16:creationId xmlns:a16="http://schemas.microsoft.com/office/drawing/2014/main" id="{023D709B-25D2-6C3B-1973-1FD2D725FC1D}"/>
              </a:ext>
            </a:extLst>
          </p:cNvPr>
          <p:cNvSpPr txBox="1"/>
          <p:nvPr/>
        </p:nvSpPr>
        <p:spPr>
          <a:xfrm>
            <a:off x="310776" y="1033328"/>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attacker sends an email that looks like something good that you want to open, when really it is a trick. The link is not to the real Microsoft or Amazon; instead, it is to a look-alike site that will prompt you to enter a username and password, which they will enthusiastically steal and use for their own malicious purposes.  </a:t>
            </a:r>
          </a:p>
        </p:txBody>
      </p:sp>
      <p:sp>
        <p:nvSpPr>
          <p:cNvPr id="14" name="TextBox 13">
            <a:extLst>
              <a:ext uri="{FF2B5EF4-FFF2-40B4-BE49-F238E27FC236}">
                <a16:creationId xmlns:a16="http://schemas.microsoft.com/office/drawing/2014/main" id="{697DA96D-CCB3-3834-622C-1A360948392F}"/>
              </a:ext>
            </a:extLst>
          </p:cNvPr>
          <p:cNvSpPr txBox="1"/>
          <p:nvPr/>
        </p:nvSpPr>
        <p:spPr>
          <a:xfrm>
            <a:off x="6209554" y="1045894"/>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Once the attacker has Sally’s username and password, they will try to sign into important software applications that have sensitive data or that could provide them with the ability to hack/compromise more things. They will also share/sell her username and password to other criminals, who are likely to try it on all the popular sites, compromising many other accounts (social media, banks, and so on).    </a:t>
            </a:r>
          </a:p>
        </p:txBody>
      </p:sp>
      <p:sp>
        <p:nvSpPr>
          <p:cNvPr id="15" name="TextBox 14">
            <a:extLst>
              <a:ext uri="{FF2B5EF4-FFF2-40B4-BE49-F238E27FC236}">
                <a16:creationId xmlns:a16="http://schemas.microsoft.com/office/drawing/2014/main" id="{79948D61-114D-D325-5C18-66DACFD5B4AE}"/>
              </a:ext>
            </a:extLst>
          </p:cNvPr>
          <p:cNvSpPr txBox="1"/>
          <p:nvPr/>
        </p:nvSpPr>
        <p:spPr>
          <a:xfrm>
            <a:off x="322729" y="4009806"/>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Sally is excited to finish training and start working in her new job as a sales rep for Cactus Corp.  She believes in the vision of Cactus Corp, and sees herself in her dream job as the sales manager in the corner office one day.  Suddenly, she gets an email saying that her employment status needs verification: she clicks the link, enters a username and password, and breathes a sigh of relief that she finished the important task after typing in lots of info.  </a:t>
            </a:r>
          </a:p>
        </p:txBody>
      </p:sp>
      <p:pic>
        <p:nvPicPr>
          <p:cNvPr id="1025" name="Picture 1" descr="A humorous illustration of a cactus fishing for a laptop computer. The cactus, with a cowboy hat and sunglasses, is holding a fishing rod with a hook dangling over a pond. Instead of a fish, the hook is baited with an email icon, symbolizing phishing. The laptop, slightly submerged, has a surprised expression on its screen. The background features a desert setting with cacti and sand dunes, emphasizing the cactus theme. The overall style is fun and cartoonish, perfect for a tech or cybersecurity-themed conference.">
            <a:extLst>
              <a:ext uri="{FF2B5EF4-FFF2-40B4-BE49-F238E27FC236}">
                <a16:creationId xmlns:a16="http://schemas.microsoft.com/office/drawing/2014/main" id="{DC202EFC-EC04-4A21-9518-E13D994C5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5064" y="4300235"/>
            <a:ext cx="2004540" cy="20045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2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Email Attack: Bad Attachment / Weaponized Document </a:t>
            </a:r>
            <a:r>
              <a:rPr lang="en-US" sz="1800" dirty="0">
                <a:solidFill>
                  <a:schemeClr val="bg2">
                    <a:lumMod val="50000"/>
                  </a:schemeClr>
                </a:solidFill>
              </a:rPr>
              <a:t>(roll a three or a four)</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3012" y="659891"/>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Next?</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 / Scenario </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Definition</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Visual Representation: </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6" y="1033328"/>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attacker sends an email that includes an attachment that looks like something important and valid, but really it has malware (a computer virus) that gives the criminal control of the user’s computer. Once they have control, they may have the ability steal passwords, activate the camera/mic to spy, or find other important computers close by to attack.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4" y="1045894"/>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Once Joe has opened the attachment, the attacker may try to load other malware and tools, to retain control of his laptop, steal his passwords, and move on to infect other systems. In this case, it could be someone trying to get a foothold into Cactus Corp, so they can deploy ransomware shutting down the company until they pay millions. This devastating attack could cause them to be unable to function for weeks, or longer.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29" y="4009806"/>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Joe is sitting at his desk, trying to finish up email, so he can go take his dog for a walk. He sees a strange attachment from a sender he does not recognize, but opens it to see what it is, so he can close out this very long workday.  The document seems like complete garbage, so Joe closes the file and moves on to the next email.  Meanwhile, his system has been compromised with malware and his entire company is in danger.   </a:t>
            </a:r>
          </a:p>
        </p:txBody>
      </p:sp>
      <p:pic>
        <p:nvPicPr>
          <p:cNvPr id="2049" name="Picture 1" descr="A humorous illustration of a cactus person throwing a spear at a laptop computer. Another cactus person is sitting at the laptop, looking surprised as the spear flies toward the screen. The laptop displays a document on its screen. The setting is a desert landscape with sand dunes and other cacti in the background. The style is cartoonish and fun, making it a great visual for a cybersecurity or phishing-themed conference.">
            <a:extLst>
              <a:ext uri="{FF2B5EF4-FFF2-40B4-BE49-F238E27FC236}">
                <a16:creationId xmlns:a16="http://schemas.microsoft.com/office/drawing/2014/main" id="{2FF61C3B-6ADA-4689-1804-B686AB060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9180" y="4282867"/>
            <a:ext cx="2002536" cy="2002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82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Attack on a Web Site / Computers Hosting a Web Site </a:t>
            </a:r>
            <a:r>
              <a:rPr lang="en-US" sz="1800" dirty="0">
                <a:solidFill>
                  <a:schemeClr val="bg2">
                    <a:lumMod val="50000"/>
                  </a:schemeClr>
                </a:solidFill>
              </a:rPr>
              <a:t>(roll a five) </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3012" y="659891"/>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Next?</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 / Scenario </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Definition</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Visual Representation: </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6" y="1033328"/>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attacker does research to find what web sites Cactus Corp has and learns a considerable amount about these sites and the systems that they run on. They find a flaw in one of the web sites and launch an attack that lets them first get control of the web site, and later the system or cloud instance the web site is running on. This leads right into the technique cards to move laterally and expand reach in the environment.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4" y="1045894"/>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Once the attacker has compromised one computer, they are likely to see what other systems or services they can exploit across Cactus Corp. Unfortunately, there are a vast number of tools that make this job easier for the attacker.  It is up to Cactus Corp to identify and repel the intruder.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29" y="4009806"/>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Cactus Corp had a web site to track customer ideas that they have not thought about in years. It is still running, and you can still find it on the internet, but it looks a little outdated and the security was never a consideration.  When the attackers find this web site, they believe they have found their way in – look out Cactus Corp!  </a:t>
            </a:r>
          </a:p>
        </p:txBody>
      </p:sp>
      <p:pic>
        <p:nvPicPr>
          <p:cNvPr id="3073" name="Picture 1" descr="A humorous illustration of a cactus person using a flamethrower to burn a website. The website is displayed on a large computer screen, with flames engulfing the page. The cactus person, wearing protective goggles and a determined expression, is standing in a desert setting with sand dunes and other cacti in the background. The style is cartoonish and fun, ideal for a cybersecurity or hacking-themed concept.">
            <a:extLst>
              <a:ext uri="{FF2B5EF4-FFF2-40B4-BE49-F238E27FC236}">
                <a16:creationId xmlns:a16="http://schemas.microsoft.com/office/drawing/2014/main" id="{170BE9CC-2E86-E873-2870-0134E8AB4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180" y="4289439"/>
            <a:ext cx="2002536" cy="2002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2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1A6-2A90-22E3-66B7-30238E4AB764}"/>
              </a:ext>
            </a:extLst>
          </p:cNvPr>
          <p:cNvSpPr>
            <a:spLocks noGrp="1"/>
          </p:cNvSpPr>
          <p:nvPr>
            <p:ph type="title"/>
          </p:nvPr>
        </p:nvSpPr>
        <p:spPr>
          <a:xfrm>
            <a:off x="658907" y="126157"/>
            <a:ext cx="10515600" cy="369332"/>
          </a:xfrm>
        </p:spPr>
        <p:txBody>
          <a:bodyPr anchor="t">
            <a:normAutofit fontScale="90000"/>
          </a:bodyPr>
          <a:lstStyle/>
          <a:p>
            <a:r>
              <a:rPr lang="en-US" sz="2800" dirty="0"/>
              <a:t>Social Engineering: Malicious Caller </a:t>
            </a:r>
            <a:r>
              <a:rPr lang="en-US" sz="1800" dirty="0">
                <a:solidFill>
                  <a:schemeClr val="bg2">
                    <a:lumMod val="50000"/>
                  </a:schemeClr>
                </a:solidFill>
              </a:rPr>
              <a:t> </a:t>
            </a:r>
            <a:endParaRPr lang="en-US" sz="2800" dirty="0">
              <a:solidFill>
                <a:schemeClr val="bg2">
                  <a:lumMod val="50000"/>
                </a:schemeClr>
              </a:solidFill>
            </a:endParaRPr>
          </a:p>
        </p:txBody>
      </p:sp>
      <p:sp>
        <p:nvSpPr>
          <p:cNvPr id="4" name="Rectangle 3">
            <a:extLst>
              <a:ext uri="{FF2B5EF4-FFF2-40B4-BE49-F238E27FC236}">
                <a16:creationId xmlns:a16="http://schemas.microsoft.com/office/drawing/2014/main" id="{79A8D7E3-D528-0B95-F713-A1DBA4E48C38}"/>
              </a:ext>
            </a:extLst>
          </p:cNvPr>
          <p:cNvSpPr/>
          <p:nvPr/>
        </p:nvSpPr>
        <p:spPr>
          <a:xfrm>
            <a:off x="191247" y="665818"/>
            <a:ext cx="11809506" cy="5922682"/>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6DA638B-0CFF-EF5D-71AA-E74FF55022EC}"/>
              </a:ext>
            </a:extLst>
          </p:cNvPr>
          <p:cNvSpPr/>
          <p:nvPr/>
        </p:nvSpPr>
        <p:spPr>
          <a:xfrm>
            <a:off x="191247" y="3627721"/>
            <a:ext cx="11809506" cy="2960778"/>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D3DCC8-C624-7B3A-FBD6-1A20E838852C}"/>
              </a:ext>
            </a:extLst>
          </p:cNvPr>
          <p:cNvSpPr/>
          <p:nvPr/>
        </p:nvSpPr>
        <p:spPr>
          <a:xfrm>
            <a:off x="6095999" y="667310"/>
            <a:ext cx="5904753" cy="5921189"/>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D2408A-C6DA-0414-B9A0-7FAFA8F3FB1D}"/>
              </a:ext>
            </a:extLst>
          </p:cNvPr>
          <p:cNvSpPr/>
          <p:nvPr/>
        </p:nvSpPr>
        <p:spPr>
          <a:xfrm>
            <a:off x="191247" y="3980333"/>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839C2E-850F-EB7E-DCE9-D006AF84A656}"/>
              </a:ext>
            </a:extLst>
          </p:cNvPr>
          <p:cNvSpPr/>
          <p:nvPr/>
        </p:nvSpPr>
        <p:spPr>
          <a:xfrm>
            <a:off x="191245" y="1019555"/>
            <a:ext cx="11809506" cy="2607604"/>
          </a:xfrm>
          <a:prstGeom prst="rect">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8AC37EC-F647-5AA5-FF86-8C02CD23F85B}"/>
              </a:ext>
            </a:extLst>
          </p:cNvPr>
          <p:cNvSpPr txBox="1"/>
          <p:nvPr/>
        </p:nvSpPr>
        <p:spPr>
          <a:xfrm>
            <a:off x="6093012" y="659891"/>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Next?</a:t>
            </a:r>
          </a:p>
        </p:txBody>
      </p:sp>
      <p:sp>
        <p:nvSpPr>
          <p:cNvPr id="10" name="TextBox 9">
            <a:extLst>
              <a:ext uri="{FF2B5EF4-FFF2-40B4-BE49-F238E27FC236}">
                <a16:creationId xmlns:a16="http://schemas.microsoft.com/office/drawing/2014/main" id="{44C62F52-341A-F326-F592-0EB3D6B77FE2}"/>
              </a:ext>
            </a:extLst>
          </p:cNvPr>
          <p:cNvSpPr txBox="1"/>
          <p:nvPr/>
        </p:nvSpPr>
        <p:spPr>
          <a:xfrm>
            <a:off x="188258" y="3617823"/>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 / Scenario </a:t>
            </a:r>
          </a:p>
        </p:txBody>
      </p:sp>
      <p:sp>
        <p:nvSpPr>
          <p:cNvPr id="11" name="TextBox 10">
            <a:extLst>
              <a:ext uri="{FF2B5EF4-FFF2-40B4-BE49-F238E27FC236}">
                <a16:creationId xmlns:a16="http://schemas.microsoft.com/office/drawing/2014/main" id="{B2300F51-B4CD-58E4-42B1-A999EF9E0175}"/>
              </a:ext>
            </a:extLst>
          </p:cNvPr>
          <p:cNvSpPr txBox="1"/>
          <p:nvPr/>
        </p:nvSpPr>
        <p:spPr>
          <a:xfrm>
            <a:off x="191244" y="627532"/>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Definition</a:t>
            </a:r>
          </a:p>
        </p:txBody>
      </p:sp>
      <p:sp>
        <p:nvSpPr>
          <p:cNvPr id="12" name="TextBox 11">
            <a:extLst>
              <a:ext uri="{FF2B5EF4-FFF2-40B4-BE49-F238E27FC236}">
                <a16:creationId xmlns:a16="http://schemas.microsoft.com/office/drawing/2014/main" id="{266F3C50-2C37-E67C-EB31-EF7AD6AE6C33}"/>
              </a:ext>
            </a:extLst>
          </p:cNvPr>
          <p:cNvSpPr txBox="1"/>
          <p:nvPr/>
        </p:nvSpPr>
        <p:spPr>
          <a:xfrm>
            <a:off x="6104957" y="3611847"/>
            <a:ext cx="59047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Visual Representation: </a:t>
            </a:r>
          </a:p>
        </p:txBody>
      </p:sp>
      <p:sp>
        <p:nvSpPr>
          <p:cNvPr id="13" name="TextBox 12">
            <a:extLst>
              <a:ext uri="{FF2B5EF4-FFF2-40B4-BE49-F238E27FC236}">
                <a16:creationId xmlns:a16="http://schemas.microsoft.com/office/drawing/2014/main" id="{EB6FA266-3E98-E198-4F82-117F19D0EB99}"/>
              </a:ext>
            </a:extLst>
          </p:cNvPr>
          <p:cNvSpPr txBox="1"/>
          <p:nvPr/>
        </p:nvSpPr>
        <p:spPr>
          <a:xfrm>
            <a:off x="310776" y="1033328"/>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Engineering is where someone uses their knowledge of human behavior, to manipulate a desired response that helps their attack to succeed. In popular culture and fiction, this is the proverbial smooth talker who can tell a tall tale to get into anywhere; or who can get entranced people to do anything they ask. It is also the person we all block on social media and hide from at parties, once we are on to their schemes.   </a:t>
            </a:r>
          </a:p>
        </p:txBody>
      </p:sp>
      <p:sp>
        <p:nvSpPr>
          <p:cNvPr id="14" name="TextBox 13">
            <a:extLst>
              <a:ext uri="{FF2B5EF4-FFF2-40B4-BE49-F238E27FC236}">
                <a16:creationId xmlns:a16="http://schemas.microsoft.com/office/drawing/2014/main" id="{986E3196-BF4B-E0A8-68E6-02CBCF793057}"/>
              </a:ext>
            </a:extLst>
          </p:cNvPr>
          <p:cNvSpPr txBox="1"/>
          <p:nvPr/>
        </p:nvSpPr>
        <p:spPr>
          <a:xfrm>
            <a:off x="6209554" y="1045894"/>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scenario, once they got a user to cooperate in expanding their access, they would continue with their attack until they either succeed or until some other defensive measure catches and stops them. Adversaries that are good at social engineering and willing to employ these tactics can be formidable, because if determined, they can use such tactics to clear roadblocks at multiple stages of the process.  </a:t>
            </a:r>
          </a:p>
        </p:txBody>
      </p:sp>
      <p:sp>
        <p:nvSpPr>
          <p:cNvPr id="15" name="TextBox 14">
            <a:extLst>
              <a:ext uri="{FF2B5EF4-FFF2-40B4-BE49-F238E27FC236}">
                <a16:creationId xmlns:a16="http://schemas.microsoft.com/office/drawing/2014/main" id="{DB4D32B1-7E29-32F7-25B3-35C92ECE60F6}"/>
              </a:ext>
            </a:extLst>
          </p:cNvPr>
          <p:cNvSpPr txBox="1"/>
          <p:nvPr/>
        </p:nvSpPr>
        <p:spPr>
          <a:xfrm>
            <a:off x="322729" y="4009806"/>
            <a:ext cx="5641789" cy="256180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attacker has already phished a set of valid credentials, by sending an email to a user, who fell for it and entered their username and password on an attacker-controlled web site. There was multifactor authentication though, so the password was not enough. Cactus Corp has a culture of being helpful though, so when the attacker called in for support because they could not access Cactus App, the support people kindly gave them access.   </a:t>
            </a:r>
          </a:p>
        </p:txBody>
      </p:sp>
      <p:pic>
        <p:nvPicPr>
          <p:cNvPr id="4097" name="Picture 1" descr="A humorous illustration of social engineering featuring two cactus people on a phone call. On one end, a mean-looking cactus person with a sinister grin and dark sunglasses is speaking into the phone, appearing manipulative. On the other end, a friendly and trusting cactus person with a cheerful expression is listening, unaware of the deception. The background is split to show both sides of the conversation, with a desert setting on each side. The style is cartoonish and fun, ideal for a cybersecurity or social engineering awareness theme.">
            <a:extLst>
              <a:ext uri="{FF2B5EF4-FFF2-40B4-BE49-F238E27FC236}">
                <a16:creationId xmlns:a16="http://schemas.microsoft.com/office/drawing/2014/main" id="{FA74B423-0B1C-9B7B-2C09-305709AFC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066" y="4289439"/>
            <a:ext cx="2002536" cy="2002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96245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32854</TotalTime>
  <Words>2384</Words>
  <Application>Microsoft Macintosh PowerPoint</Application>
  <PresentationFormat>Widescreen</PresentationFormat>
  <Paragraphs>186</Paragraphs>
  <Slides>26</Slides>
  <Notes>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DINOT</vt:lpstr>
      <vt:lpstr>Garamond</vt:lpstr>
      <vt:lpstr>Office Theme</vt:lpstr>
      <vt:lpstr>PowerPoint Presentation</vt:lpstr>
      <vt:lpstr>A Strategy for Cactus Corp</vt:lpstr>
      <vt:lpstr>Attacker Cards</vt:lpstr>
      <vt:lpstr>Attacker Card</vt:lpstr>
      <vt:lpstr>Initial Access Cards</vt:lpstr>
      <vt:lpstr>Email Phishing Attack: Credential Theft (roll a one or a two)</vt:lpstr>
      <vt:lpstr>Email Attack: Bad Attachment / Weaponized Document (roll a three or a four)</vt:lpstr>
      <vt:lpstr>Attack on a Web Site / Computers Hosting a Web Site (roll a five) </vt:lpstr>
      <vt:lpstr>Social Engineering: Malicious Caller  </vt:lpstr>
      <vt:lpstr>Post Exploitation Cards</vt:lpstr>
      <vt:lpstr>PowerPoint Presentation</vt:lpstr>
      <vt:lpstr>PowerPoint Presentation</vt:lpstr>
      <vt:lpstr>PowerPoint Presentation</vt:lpstr>
      <vt:lpstr>Defender Cards</vt:lpstr>
      <vt:lpstr>Defender Card  (use any/all of these to build your strategy)</vt:lpstr>
      <vt:lpstr>Defender Card  (use any/all of these to build your strategy)</vt:lpstr>
      <vt:lpstr>Defensive Control Cards  (these can either be preventative or reactive in nature)</vt:lpstr>
      <vt:lpstr>PowerPoint Presentation</vt:lpstr>
      <vt:lpstr>PowerPoint Presentation</vt:lpstr>
      <vt:lpstr>PowerPoint Presentation</vt:lpstr>
      <vt:lpstr>PowerPoint Presentation</vt:lpstr>
      <vt:lpstr>Closing Thoughts</vt:lpstr>
      <vt:lpstr>PowerPoint Presentation</vt:lpstr>
      <vt:lpstr>Blank Slide</vt:lpstr>
      <vt:lpstr>Blank Card (conditions)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Mike Manrod (GCE)</cp:lastModifiedBy>
  <cp:revision>171</cp:revision>
  <dcterms:created xsi:type="dcterms:W3CDTF">2017-05-10T04:33:09Z</dcterms:created>
  <dcterms:modified xsi:type="dcterms:W3CDTF">2025-02-22T23:25:46Z</dcterms:modified>
  <cp:category/>
</cp:coreProperties>
</file>